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59" r:id="rId4"/>
    <p:sldId id="301" r:id="rId5"/>
    <p:sldId id="342" r:id="rId6"/>
    <p:sldId id="343" r:id="rId7"/>
    <p:sldId id="344" r:id="rId8"/>
    <p:sldId id="350" r:id="rId9"/>
    <p:sldId id="345" r:id="rId10"/>
    <p:sldId id="349" r:id="rId11"/>
    <p:sldId id="351" r:id="rId12"/>
    <p:sldId id="355" r:id="rId13"/>
    <p:sldId id="278" r:id="rId14"/>
    <p:sldId id="352" r:id="rId15"/>
    <p:sldId id="28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A34"/>
    <a:srgbClr val="FCD791"/>
    <a:srgbClr val="E721A5"/>
    <a:srgbClr val="9C7B6C"/>
    <a:srgbClr val="FCA97A"/>
    <a:srgbClr val="FFA77F"/>
    <a:srgbClr val="FDA87F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14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3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4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36E8CA-4BB6-422F-B6A3-969BB59C1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6F94-EC57-420C-B6BF-82B84AC348E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A262BA-665D-45CB-A323-39B63956C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D8291-09FA-469A-BD7C-D475399D1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B34F-8A05-40C1-8D6A-16ACC89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50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5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7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1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6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7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9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4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3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7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19DAC-510E-420F-8373-A9BD6EBD450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4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37C234-75C7-4ABD-8ABA-8E287A6F1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4C411-1016-4D3F-8689-13816B6F5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4C535-751D-45B6-A261-CA4C182F9B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46F94-EC57-420C-B6BF-82B84AC348E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84AB5-EF41-4AF6-BB55-0840D2409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A41FF-B5E3-49E7-A1BA-CC09A0ADA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8B34F-8A05-40C1-8D6A-16ACC89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7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E27CAE-02F7-40E5-BEAC-DB51DAAD1C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6CC7CE-69CF-47E7-A16F-160E9AFB38F3}"/>
              </a:ext>
            </a:extLst>
          </p:cNvPr>
          <p:cNvSpPr txBox="1"/>
          <p:nvPr/>
        </p:nvSpPr>
        <p:spPr>
          <a:xfrm>
            <a:off x="645951" y="2490281"/>
            <a:ext cx="78520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Rezoning &amp; Land Use Map Change 6224 SW 20</a:t>
            </a:r>
            <a:r>
              <a:rPr lang="en-US" sz="3200" baseline="30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th</a:t>
            </a:r>
            <a:r>
              <a:rPr lang="en-US" sz="32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Avenue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F19A5A-AB72-4B14-B766-E6B9540AD2F1}"/>
              </a:ext>
            </a:extLst>
          </p:cNvPr>
          <p:cNvSpPr txBox="1"/>
          <p:nvPr/>
        </p:nvSpPr>
        <p:spPr>
          <a:xfrm>
            <a:off x="645951" y="5873115"/>
            <a:ext cx="7852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Neighborhood Workshop  May 11, 2020</a:t>
            </a:r>
          </a:p>
        </p:txBody>
      </p:sp>
    </p:spTree>
    <p:extLst>
      <p:ext uri="{BB962C8B-B14F-4D97-AF65-F5344CB8AC3E}">
        <p14:creationId xmlns:p14="http://schemas.microsoft.com/office/powerpoint/2010/main" val="162357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7EB7516-E0EB-4D68-BC21-08D33130C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559"/>
            <a:ext cx="7886700" cy="771073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Permitted Uses in RMF-8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D4B1CB-0D1F-4DB2-AEC0-EF1C874A8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101" y="978195"/>
            <a:ext cx="8790534" cy="538769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Uses in the RMF-8 zoning district are generally the same as those allowed in the RMF-5 zoning district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Uses include: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Multi-family dwellings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Places of religious assembly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Schools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Libraries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Parks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Assisted Living facilities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E0AC1FB-ECFA-44D0-9D65-09F68686EC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0" y="6023295"/>
            <a:ext cx="9144000" cy="83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85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9046215-5434-4AC7-BF0A-E038E86BD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564630"/>
              </p:ext>
            </p:extLst>
          </p:nvPr>
        </p:nvGraphicFramePr>
        <p:xfrm>
          <a:off x="85060" y="74429"/>
          <a:ext cx="7804298" cy="6783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95576">
                  <a:extLst>
                    <a:ext uri="{9D8B030D-6E8A-4147-A177-3AD203B41FA5}">
                      <a16:colId xmlns:a16="http://schemas.microsoft.com/office/drawing/2014/main" val="1283748122"/>
                    </a:ext>
                  </a:extLst>
                </a:gridCol>
                <a:gridCol w="1054361">
                  <a:extLst>
                    <a:ext uri="{9D8B030D-6E8A-4147-A177-3AD203B41FA5}">
                      <a16:colId xmlns:a16="http://schemas.microsoft.com/office/drawing/2014/main" val="1531507318"/>
                    </a:ext>
                  </a:extLst>
                </a:gridCol>
                <a:gridCol w="1054361">
                  <a:extLst>
                    <a:ext uri="{9D8B030D-6E8A-4147-A177-3AD203B41FA5}">
                      <a16:colId xmlns:a16="http://schemas.microsoft.com/office/drawing/2014/main" val="4125115036"/>
                    </a:ext>
                  </a:extLst>
                </a:gridCol>
              </a:tblGrid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USES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RMF-5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RMF-6 to 8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extLst>
                  <a:ext uri="{0D108BD9-81ED-4DB2-BD59-A6C34878D82A}">
                    <a16:rowId xmlns:a16="http://schemas.microsoft.com/office/drawing/2014/main" val="1661304551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Accessory dwelling units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extLst>
                  <a:ext uri="{0D108BD9-81ED-4DB2-BD59-A6C34878D82A}">
                    <a16:rowId xmlns:a16="http://schemas.microsoft.com/office/drawing/2014/main" val="3209348415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 day care homes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extLst>
                  <a:ext uri="{0D108BD9-81ED-4DB2-BD59-A6C34878D82A}">
                    <a16:rowId xmlns:a16="http://schemas.microsoft.com/office/drawing/2014/main" val="1773642692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Assisted living facilities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extLst>
                  <a:ext uri="{0D108BD9-81ED-4DB2-BD59-A6C34878D82A}">
                    <a16:rowId xmlns:a16="http://schemas.microsoft.com/office/drawing/2014/main" val="3376739345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Attached dwellings (up to 6 attached units)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extLst>
                  <a:ext uri="{0D108BD9-81ED-4DB2-BD59-A6C34878D82A}">
                    <a16:rowId xmlns:a16="http://schemas.microsoft.com/office/drawing/2014/main" val="235930166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 and breakfast establishments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extLst>
                  <a:ext uri="{0D108BD9-81ED-4DB2-BD59-A6C34878D82A}">
                    <a16:rowId xmlns:a16="http://schemas.microsoft.com/office/drawing/2014/main" val="2475429752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residential homes (up to 6 residents)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extLst>
                  <a:ext uri="{0D108BD9-81ED-4DB2-BD59-A6C34878D82A}">
                    <a16:rowId xmlns:a16="http://schemas.microsoft.com/office/drawing/2014/main" val="3445555921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residential homes (7 to 14 residents)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18609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residential homes (over 14 residents)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363464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care centers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extLst>
                  <a:ext uri="{0D108BD9-81ED-4DB2-BD59-A6C34878D82A}">
                    <a16:rowId xmlns:a16="http://schemas.microsoft.com/office/drawing/2014/main" val="3916692481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Dormitory, small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063754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Dormitory, large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59893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Emergency shelters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488522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child care homes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extLst>
                  <a:ext uri="{0D108BD9-81ED-4DB2-BD59-A6C34878D82A}">
                    <a16:rowId xmlns:a16="http://schemas.microsoft.com/office/drawing/2014/main" val="2399918409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Multi-family dwellings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extLst>
                  <a:ext uri="{0D108BD9-81ED-4DB2-BD59-A6C34878D82A}">
                    <a16:rowId xmlns:a16="http://schemas.microsoft.com/office/drawing/2014/main" val="2773843364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Multi-family, small-scale (2-4 units per building)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extLst>
                  <a:ext uri="{0D108BD9-81ED-4DB2-BD59-A6C34878D82A}">
                    <a16:rowId xmlns:a16="http://schemas.microsoft.com/office/drawing/2014/main" val="2671084862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Places of religious assembly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extLst>
                  <a:ext uri="{0D108BD9-81ED-4DB2-BD59-A6C34878D82A}">
                    <a16:rowId xmlns:a16="http://schemas.microsoft.com/office/drawing/2014/main" val="4249667363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Libraries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extLst>
                  <a:ext uri="{0D108BD9-81ED-4DB2-BD59-A6C34878D82A}">
                    <a16:rowId xmlns:a16="http://schemas.microsoft.com/office/drawing/2014/main" val="3692471798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parks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extLst>
                  <a:ext uri="{0D108BD9-81ED-4DB2-BD59-A6C34878D82A}">
                    <a16:rowId xmlns:a16="http://schemas.microsoft.com/office/drawing/2014/main" val="59694925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Schools (elementary, middle and high)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extLst>
                  <a:ext uri="{0D108BD9-81ED-4DB2-BD59-A6C34878D82A}">
                    <a16:rowId xmlns:a16="http://schemas.microsoft.com/office/drawing/2014/main" val="3138606641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Single-family dwellings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/>
                </a:tc>
                <a:extLst>
                  <a:ext uri="{0D108BD9-81ED-4DB2-BD59-A6C34878D82A}">
                    <a16:rowId xmlns:a16="http://schemas.microsoft.com/office/drawing/2014/main" val="1836418043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Skilled nursing facility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755835"/>
                  </a:ext>
                </a:extLst>
              </a:tr>
              <a:tr h="2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service homes/halfway houses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450" marR="24450" marT="24450" marB="244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669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783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24D44A-DD70-4302-A611-0F89EB7923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0" y="6031683"/>
            <a:ext cx="9144000" cy="834705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77EB7516-E0EB-4D68-BC21-08D33130C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560"/>
            <a:ext cx="7886700" cy="628968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D4B1CB-0D1F-4DB2-AEC0-EF1C874A8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361" y="1039311"/>
            <a:ext cx="8711158" cy="5061527"/>
          </a:xfrm>
        </p:spPr>
        <p:txBody>
          <a:bodyPr>
            <a:no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will submit the applications for rezoning and land use change to the City of Gainesville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City of Gainesville will review the applications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City of Gainesville will notify neighboring property owners of the public hearing before the City Plan Board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Plan Board meeting (summer 2020?)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City Commission meeting (fall 2020?)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03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18C01-2C94-42D5-82D6-AB9E0BD3F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1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25516-F111-4C1C-AF70-CF2E9E319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877" y="1406525"/>
            <a:ext cx="7886700" cy="435133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Person:	  Onelia Lazzari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Phone:  (352) 373-3541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Web site:  edafl.com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Email: olazzari@edafl.com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Mail:  720 SW 2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Avenue</a:t>
            </a:r>
          </a:p>
          <a:p>
            <a:pPr marL="1371600" lvl="3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South Tower, Suite 300</a:t>
            </a:r>
          </a:p>
          <a:p>
            <a:pPr marL="1371600" lvl="3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Gainesville, FL  32601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1DE1CC3-BA0D-453A-9E02-92B77618FF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17172" y="5996802"/>
            <a:ext cx="9144000" cy="83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143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7EB7516-E0EB-4D68-BC21-08D33130CC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1444" y="1929161"/>
            <a:ext cx="7886700" cy="23864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4959E573-D57C-4A02-902B-4C5EB812E9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17172" y="5996802"/>
            <a:ext cx="9144000" cy="83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8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7EB7516-E0EB-4D68-BC21-08D33130C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559"/>
            <a:ext cx="7886700" cy="771073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D4B1CB-0D1F-4DB2-AEC0-EF1C874A8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066574"/>
            <a:ext cx="8566952" cy="4845954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Introductions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Property Location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Property Description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Existing Zoning &amp; Land Use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Proposed Zoning &amp; </a:t>
            </a: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Land Use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E0AC1FB-ECFA-44D0-9D65-09F68686EC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0" y="6023295"/>
            <a:ext cx="9144000" cy="83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86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AB5CDA-A0A3-4E6F-8125-95EB39FBD950}"/>
              </a:ext>
            </a:extLst>
          </p:cNvPr>
          <p:cNvSpPr txBox="1"/>
          <p:nvPr/>
        </p:nvSpPr>
        <p:spPr>
          <a:xfrm>
            <a:off x="156117" y="211873"/>
            <a:ext cx="8876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Site Location: 6224 SW 20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Avenue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156B66-19B2-400A-B158-BC184E5F1B33}"/>
              </a:ext>
            </a:extLst>
          </p:cNvPr>
          <p:cNvSpPr txBox="1"/>
          <p:nvPr/>
        </p:nvSpPr>
        <p:spPr>
          <a:xfrm>
            <a:off x="8368990" y="2012136"/>
            <a:ext cx="769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I-75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68702F-541F-4D28-8C5B-C6548996AF91}"/>
              </a:ext>
            </a:extLst>
          </p:cNvPr>
          <p:cNvSpPr txBox="1"/>
          <p:nvPr/>
        </p:nvSpPr>
        <p:spPr>
          <a:xfrm>
            <a:off x="4134315" y="3468254"/>
            <a:ext cx="1092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Sugarlane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80AEAC2-0B9C-4812-A850-CB61DDB0BE6A}"/>
              </a:ext>
            </a:extLst>
          </p:cNvPr>
          <p:cNvGrpSpPr/>
          <p:nvPr/>
        </p:nvGrpSpPr>
        <p:grpSpPr>
          <a:xfrm>
            <a:off x="0" y="841696"/>
            <a:ext cx="9179908" cy="5246869"/>
            <a:chOff x="0" y="841696"/>
            <a:chExt cx="9179908" cy="5246869"/>
          </a:xfrm>
        </p:grpSpPr>
        <p:pic>
          <p:nvPicPr>
            <p:cNvPr id="3" name="Picture 2" descr="A close up of a building&#10;&#10;Description automatically generated">
              <a:extLst>
                <a:ext uri="{FF2B5EF4-FFF2-40B4-BE49-F238E27FC236}">
                  <a16:creationId xmlns:a16="http://schemas.microsoft.com/office/drawing/2014/main" id="{F8E77810-4E00-4D6D-92C0-2C82481024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841696"/>
              <a:ext cx="9179908" cy="5246869"/>
            </a:xfrm>
            <a:prstGeom prst="rect">
              <a:avLst/>
            </a:prstGeom>
          </p:spPr>
        </p:pic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2E3D856-966F-4A8A-B116-DC9A2289CF10}"/>
                </a:ext>
              </a:extLst>
            </p:cNvPr>
            <p:cNvSpPr/>
            <p:nvPr/>
          </p:nvSpPr>
          <p:spPr>
            <a:xfrm>
              <a:off x="2732049" y="2062976"/>
              <a:ext cx="1405053" cy="2286000"/>
            </a:xfrm>
            <a:custGeom>
              <a:avLst/>
              <a:gdLst>
                <a:gd name="connsiteX0" fmla="*/ 11151 w 1405053"/>
                <a:gd name="connsiteY0" fmla="*/ 0 h 2286000"/>
                <a:gd name="connsiteX1" fmla="*/ 1405053 w 1405053"/>
                <a:gd name="connsiteY1" fmla="*/ 11151 h 2286000"/>
                <a:gd name="connsiteX2" fmla="*/ 1371600 w 1405053"/>
                <a:gd name="connsiteY2" fmla="*/ 1862253 h 2286000"/>
                <a:gd name="connsiteX3" fmla="*/ 847492 w 1405053"/>
                <a:gd name="connsiteY3" fmla="*/ 1984917 h 2286000"/>
                <a:gd name="connsiteX4" fmla="*/ 557561 w 1405053"/>
                <a:gd name="connsiteY4" fmla="*/ 2062975 h 2286000"/>
                <a:gd name="connsiteX5" fmla="*/ 345688 w 1405053"/>
                <a:gd name="connsiteY5" fmla="*/ 2129883 h 2286000"/>
                <a:gd name="connsiteX6" fmla="*/ 0 w 1405053"/>
                <a:gd name="connsiteY6" fmla="*/ 2286000 h 2286000"/>
                <a:gd name="connsiteX7" fmla="*/ 11151 w 1405053"/>
                <a:gd name="connsiteY7" fmla="*/ 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05053" h="2286000">
                  <a:moveTo>
                    <a:pt x="11151" y="0"/>
                  </a:moveTo>
                  <a:lnTo>
                    <a:pt x="1405053" y="11151"/>
                  </a:lnTo>
                  <a:lnTo>
                    <a:pt x="1371600" y="1862253"/>
                  </a:lnTo>
                  <a:lnTo>
                    <a:pt x="847492" y="1984917"/>
                  </a:lnTo>
                  <a:lnTo>
                    <a:pt x="557561" y="2062975"/>
                  </a:lnTo>
                  <a:lnTo>
                    <a:pt x="345688" y="2129883"/>
                  </a:lnTo>
                  <a:lnTo>
                    <a:pt x="0" y="2286000"/>
                  </a:lnTo>
                  <a:lnTo>
                    <a:pt x="11151" y="0"/>
                  </a:lnTo>
                  <a:close/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9DEB9F8-9FDD-453C-AECF-93516F4E90B3}"/>
                </a:ext>
              </a:extLst>
            </p:cNvPr>
            <p:cNvSpPr txBox="1"/>
            <p:nvPr/>
          </p:nvSpPr>
          <p:spPr>
            <a:xfrm>
              <a:off x="6361771" y="3840924"/>
              <a:ext cx="23919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SW 20</a:t>
              </a:r>
              <a:r>
                <a:rPr lang="en-US" b="1" baseline="300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Ave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CA90D63-9FB3-4028-A12A-A679CBC1B866}"/>
                </a:ext>
              </a:extLst>
            </p:cNvPr>
            <p:cNvSpPr txBox="1"/>
            <p:nvPr/>
          </p:nvSpPr>
          <p:spPr>
            <a:xfrm>
              <a:off x="5224347" y="1533072"/>
              <a:ext cx="461665" cy="191801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SW 61</a:t>
              </a:r>
              <a:r>
                <a:rPr lang="en-US" b="1" baseline="300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</a:t>
              </a:r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ST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9115B1F-0BAB-45C0-9279-C0B83E3F2023}"/>
                </a:ext>
              </a:extLst>
            </p:cNvPr>
            <p:cNvSpPr txBox="1"/>
            <p:nvPr/>
          </p:nvSpPr>
          <p:spPr>
            <a:xfrm>
              <a:off x="1367133" y="4087366"/>
              <a:ext cx="12255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Treebecka</a:t>
              </a: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Park Apts.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8F7DA35-F241-4FA5-BC49-957D1949B7E6}"/>
                </a:ext>
              </a:extLst>
            </p:cNvPr>
            <p:cNvSpPr txBox="1"/>
            <p:nvPr/>
          </p:nvSpPr>
          <p:spPr>
            <a:xfrm>
              <a:off x="3222702" y="1334139"/>
              <a:ext cx="16169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Sugarfoot Oaks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3733CDA-37D1-4BA7-B7F1-F3E04E9ECDAD}"/>
                </a:ext>
              </a:extLst>
            </p:cNvPr>
            <p:cNvSpPr txBox="1"/>
            <p:nvPr/>
          </p:nvSpPr>
          <p:spPr>
            <a:xfrm>
              <a:off x="6773257" y="3218235"/>
              <a:ext cx="188008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Majestic Oaks Apts.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36C4ACF-8692-4565-8D2A-8BAC97B71615}"/>
                </a:ext>
              </a:extLst>
            </p:cNvPr>
            <p:cNvSpPr txBox="1"/>
            <p:nvPr/>
          </p:nvSpPr>
          <p:spPr>
            <a:xfrm>
              <a:off x="2903781" y="2462410"/>
              <a:ext cx="1127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Subject Property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5E8D6BF-0FB2-49E4-852B-9CA4842DFF25}"/>
                </a:ext>
              </a:extLst>
            </p:cNvPr>
            <p:cNvSpPr txBox="1"/>
            <p:nvPr/>
          </p:nvSpPr>
          <p:spPr>
            <a:xfrm>
              <a:off x="5571259" y="1980232"/>
              <a:ext cx="108724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Woodland Villas Apts.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8520280-DADC-4531-8901-9DA17EA6FC1F}"/>
                </a:ext>
              </a:extLst>
            </p:cNvPr>
            <p:cNvSpPr txBox="1"/>
            <p:nvPr/>
          </p:nvSpPr>
          <p:spPr>
            <a:xfrm>
              <a:off x="1890132" y="5170816"/>
              <a:ext cx="16838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Portofino 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9D3C447-86D2-4E89-ABC0-6027830A6119}"/>
                </a:ext>
              </a:extLst>
            </p:cNvPr>
            <p:cNvSpPr txBox="1"/>
            <p:nvPr/>
          </p:nvSpPr>
          <p:spPr>
            <a:xfrm>
              <a:off x="3222702" y="5196906"/>
              <a:ext cx="170613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Split Rock Conservation Area</a:t>
              </a:r>
            </a:p>
          </p:txBody>
        </p:sp>
      </p:grpSp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3CF80B35-5561-4739-B604-3A2B1ADF54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-5576" y="6118372"/>
            <a:ext cx="9144000" cy="83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437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7EB7516-E0EB-4D68-BC21-08D33130C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559"/>
            <a:ext cx="7886700" cy="771073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Property Description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D4B1CB-0D1F-4DB2-AEC0-EF1C874A8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524" y="1102827"/>
            <a:ext cx="8566952" cy="4652346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Property Size: 8.33 acres</a:t>
            </a:r>
          </a:p>
          <a:p>
            <a:pPr marL="0" indent="0"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Current Use: Vacant</a:t>
            </a:r>
          </a:p>
          <a:p>
            <a:pPr marL="0" indent="0"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Annexed into Gainesville in 2017</a:t>
            </a:r>
          </a:p>
          <a:p>
            <a:pPr marL="0" indent="0"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West of I-75 on the north side of SW 20</a:t>
            </a:r>
            <a:r>
              <a:rPr lang="en-US" sz="3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Avenue</a:t>
            </a:r>
          </a:p>
          <a:p>
            <a:pPr marL="0" indent="0"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Tax Parcel Number: 06675-006-000</a:t>
            </a:r>
          </a:p>
          <a:p>
            <a:pPr marL="0" indent="0"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Current zoning (RMF-5) allows multi-family residential as would the proposed zoning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E0AC1FB-ECFA-44D0-9D65-09F68686EC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0" y="6023295"/>
            <a:ext cx="9144000" cy="83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68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E75ECAC-64DC-4DEB-8197-90C42793CFA7}"/>
              </a:ext>
            </a:extLst>
          </p:cNvPr>
          <p:cNvGrpSpPr/>
          <p:nvPr/>
        </p:nvGrpSpPr>
        <p:grpSpPr>
          <a:xfrm>
            <a:off x="0" y="0"/>
            <a:ext cx="10189029" cy="6875813"/>
            <a:chOff x="0" y="0"/>
            <a:chExt cx="10189029" cy="687581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D1EA4F0-28E2-4938-83CD-C8475D468241}"/>
                </a:ext>
              </a:extLst>
            </p:cNvPr>
            <p:cNvGrpSpPr/>
            <p:nvPr/>
          </p:nvGrpSpPr>
          <p:grpSpPr>
            <a:xfrm>
              <a:off x="0" y="0"/>
              <a:ext cx="10188717" cy="6858000"/>
              <a:chOff x="-1562582" y="717630"/>
              <a:chExt cx="10188717" cy="6858000"/>
            </a:xfrm>
          </p:grpSpPr>
          <p:pic>
            <p:nvPicPr>
              <p:cNvPr id="8" name="Picture 7" descr="A close up of a map&#10;&#10;Description automatically generated">
                <a:extLst>
                  <a:ext uri="{FF2B5EF4-FFF2-40B4-BE49-F238E27FC236}">
                    <a16:creationId xmlns:a16="http://schemas.microsoft.com/office/drawing/2014/main" id="{C411995B-64C8-407A-8D5E-655DBAE4C3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562582" y="717630"/>
                <a:ext cx="10188717" cy="6858000"/>
              </a:xfrm>
              <a:prstGeom prst="rect">
                <a:avLst/>
              </a:prstGeom>
            </p:spPr>
          </p:pic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F7E55D1-59F5-4B5B-98DD-D29D0592CB7A}"/>
                  </a:ext>
                </a:extLst>
              </p:cNvPr>
              <p:cNvSpPr txBox="1"/>
              <p:nvPr/>
            </p:nvSpPr>
            <p:spPr>
              <a:xfrm>
                <a:off x="2814412" y="1987318"/>
                <a:ext cx="344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High Density (&gt;14-24 du/acre)</a:t>
                </a:r>
              </a:p>
            </p:txBody>
          </p:sp>
          <p:sp>
            <p:nvSpPr>
              <p:cNvPr id="10" name="Rectangle 3">
                <a:extLst>
                  <a:ext uri="{FF2B5EF4-FFF2-40B4-BE49-F238E27FC236}">
                    <a16:creationId xmlns:a16="http://schemas.microsoft.com/office/drawing/2014/main" id="{7592DC41-7EC2-4702-8728-9E2D109A5B7B}"/>
                  </a:ext>
                </a:extLst>
              </p:cNvPr>
              <p:cNvSpPr/>
              <p:nvPr/>
            </p:nvSpPr>
            <p:spPr>
              <a:xfrm>
                <a:off x="297712" y="1169581"/>
                <a:ext cx="1711841" cy="2743200"/>
              </a:xfrm>
              <a:custGeom>
                <a:avLst/>
                <a:gdLst>
                  <a:gd name="connsiteX0" fmla="*/ 0 w 1701209"/>
                  <a:gd name="connsiteY0" fmla="*/ 0 h 2743200"/>
                  <a:gd name="connsiteX1" fmla="*/ 1701209 w 1701209"/>
                  <a:gd name="connsiteY1" fmla="*/ 0 h 2743200"/>
                  <a:gd name="connsiteX2" fmla="*/ 1701209 w 1701209"/>
                  <a:gd name="connsiteY2" fmla="*/ 2743200 h 2743200"/>
                  <a:gd name="connsiteX3" fmla="*/ 0 w 1701209"/>
                  <a:gd name="connsiteY3" fmla="*/ 2743200 h 2743200"/>
                  <a:gd name="connsiteX4" fmla="*/ 0 w 1701209"/>
                  <a:gd name="connsiteY4" fmla="*/ 0 h 2743200"/>
                  <a:gd name="connsiteX0" fmla="*/ 10632 w 1711841"/>
                  <a:gd name="connsiteY0" fmla="*/ 0 h 2743200"/>
                  <a:gd name="connsiteX1" fmla="*/ 1711841 w 1711841"/>
                  <a:gd name="connsiteY1" fmla="*/ 0 h 2743200"/>
                  <a:gd name="connsiteX2" fmla="*/ 1711841 w 1711841"/>
                  <a:gd name="connsiteY2" fmla="*/ 2743200 h 2743200"/>
                  <a:gd name="connsiteX3" fmla="*/ 0 w 1711841"/>
                  <a:gd name="connsiteY3" fmla="*/ 2743200 h 2743200"/>
                  <a:gd name="connsiteX4" fmla="*/ 10632 w 1711841"/>
                  <a:gd name="connsiteY4" fmla="*/ 0 h 274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1841" h="2743200">
                    <a:moveTo>
                      <a:pt x="10632" y="0"/>
                    </a:moveTo>
                    <a:lnTo>
                      <a:pt x="1711841" y="0"/>
                    </a:lnTo>
                    <a:lnTo>
                      <a:pt x="1711841" y="2743200"/>
                    </a:lnTo>
                    <a:lnTo>
                      <a:pt x="0" y="2743200"/>
                    </a:lnTo>
                    <a:lnTo>
                      <a:pt x="10632" y="0"/>
                    </a:lnTo>
                    <a:close/>
                  </a:path>
                </a:pathLst>
              </a:custGeom>
              <a:solidFill>
                <a:srgbClr val="FEBA34"/>
              </a:solidFill>
              <a:ln>
                <a:solidFill>
                  <a:srgbClr val="FABC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7A5B60BD-1A4C-4617-B537-595DC8F6F114}"/>
                  </a:ext>
                </a:extLst>
              </p:cNvPr>
              <p:cNvSpPr/>
              <p:nvPr/>
            </p:nvSpPr>
            <p:spPr>
              <a:xfrm>
                <a:off x="261257" y="3910149"/>
                <a:ext cx="1741714" cy="3300548"/>
              </a:xfrm>
              <a:custGeom>
                <a:avLst/>
                <a:gdLst>
                  <a:gd name="connsiteX0" fmla="*/ 0 w 1741714"/>
                  <a:gd name="connsiteY0" fmla="*/ 3300548 h 3300548"/>
                  <a:gd name="connsiteX1" fmla="*/ 383177 w 1741714"/>
                  <a:gd name="connsiteY1" fmla="*/ 2969622 h 3300548"/>
                  <a:gd name="connsiteX2" fmla="*/ 687977 w 1741714"/>
                  <a:gd name="connsiteY2" fmla="*/ 2760617 h 3300548"/>
                  <a:gd name="connsiteX3" fmla="*/ 1114697 w 1741714"/>
                  <a:gd name="connsiteY3" fmla="*/ 2429691 h 3300548"/>
                  <a:gd name="connsiteX4" fmla="*/ 1567543 w 1741714"/>
                  <a:gd name="connsiteY4" fmla="*/ 2185851 h 3300548"/>
                  <a:gd name="connsiteX5" fmla="*/ 1741714 w 1741714"/>
                  <a:gd name="connsiteY5" fmla="*/ 2107474 h 3300548"/>
                  <a:gd name="connsiteX6" fmla="*/ 1741714 w 1741714"/>
                  <a:gd name="connsiteY6" fmla="*/ 0 h 3300548"/>
                  <a:gd name="connsiteX7" fmla="*/ 17417 w 1741714"/>
                  <a:gd name="connsiteY7" fmla="*/ 34834 h 3300548"/>
                  <a:gd name="connsiteX8" fmla="*/ 0 w 1741714"/>
                  <a:gd name="connsiteY8" fmla="*/ 3300548 h 3300548"/>
                  <a:gd name="connsiteX0" fmla="*/ 0 w 1741714"/>
                  <a:gd name="connsiteY0" fmla="*/ 3300548 h 3300548"/>
                  <a:gd name="connsiteX1" fmla="*/ 383177 w 1741714"/>
                  <a:gd name="connsiteY1" fmla="*/ 2969622 h 3300548"/>
                  <a:gd name="connsiteX2" fmla="*/ 687977 w 1741714"/>
                  <a:gd name="connsiteY2" fmla="*/ 2760617 h 3300548"/>
                  <a:gd name="connsiteX3" fmla="*/ 1114697 w 1741714"/>
                  <a:gd name="connsiteY3" fmla="*/ 2429691 h 3300548"/>
                  <a:gd name="connsiteX4" fmla="*/ 1567543 w 1741714"/>
                  <a:gd name="connsiteY4" fmla="*/ 2185851 h 3300548"/>
                  <a:gd name="connsiteX5" fmla="*/ 1741714 w 1741714"/>
                  <a:gd name="connsiteY5" fmla="*/ 2107474 h 3300548"/>
                  <a:gd name="connsiteX6" fmla="*/ 1741714 w 1741714"/>
                  <a:gd name="connsiteY6" fmla="*/ 0 h 3300548"/>
                  <a:gd name="connsiteX7" fmla="*/ 43543 w 1741714"/>
                  <a:gd name="connsiteY7" fmla="*/ 34834 h 3300548"/>
                  <a:gd name="connsiteX8" fmla="*/ 0 w 1741714"/>
                  <a:gd name="connsiteY8" fmla="*/ 3300548 h 3300548"/>
                  <a:gd name="connsiteX0" fmla="*/ 0 w 1741714"/>
                  <a:gd name="connsiteY0" fmla="*/ 3300548 h 3300548"/>
                  <a:gd name="connsiteX1" fmla="*/ 383177 w 1741714"/>
                  <a:gd name="connsiteY1" fmla="*/ 2969622 h 3300548"/>
                  <a:gd name="connsiteX2" fmla="*/ 687977 w 1741714"/>
                  <a:gd name="connsiteY2" fmla="*/ 2760617 h 3300548"/>
                  <a:gd name="connsiteX3" fmla="*/ 1114697 w 1741714"/>
                  <a:gd name="connsiteY3" fmla="*/ 2429691 h 3300548"/>
                  <a:gd name="connsiteX4" fmla="*/ 1567543 w 1741714"/>
                  <a:gd name="connsiteY4" fmla="*/ 2185851 h 3300548"/>
                  <a:gd name="connsiteX5" fmla="*/ 1741714 w 1741714"/>
                  <a:gd name="connsiteY5" fmla="*/ 2107474 h 3300548"/>
                  <a:gd name="connsiteX6" fmla="*/ 1741714 w 1741714"/>
                  <a:gd name="connsiteY6" fmla="*/ 0 h 3300548"/>
                  <a:gd name="connsiteX7" fmla="*/ 43543 w 1741714"/>
                  <a:gd name="connsiteY7" fmla="*/ 34834 h 3300548"/>
                  <a:gd name="connsiteX8" fmla="*/ 0 w 1741714"/>
                  <a:gd name="connsiteY8" fmla="*/ 3300548 h 3300548"/>
                  <a:gd name="connsiteX0" fmla="*/ 0 w 1741714"/>
                  <a:gd name="connsiteY0" fmla="*/ 3300548 h 3300548"/>
                  <a:gd name="connsiteX1" fmla="*/ 383177 w 1741714"/>
                  <a:gd name="connsiteY1" fmla="*/ 2969622 h 3300548"/>
                  <a:gd name="connsiteX2" fmla="*/ 687977 w 1741714"/>
                  <a:gd name="connsiteY2" fmla="*/ 2760617 h 3300548"/>
                  <a:gd name="connsiteX3" fmla="*/ 1114697 w 1741714"/>
                  <a:gd name="connsiteY3" fmla="*/ 2429691 h 3300548"/>
                  <a:gd name="connsiteX4" fmla="*/ 1567543 w 1741714"/>
                  <a:gd name="connsiteY4" fmla="*/ 2185851 h 3300548"/>
                  <a:gd name="connsiteX5" fmla="*/ 1741714 w 1741714"/>
                  <a:gd name="connsiteY5" fmla="*/ 2107474 h 3300548"/>
                  <a:gd name="connsiteX6" fmla="*/ 1741714 w 1741714"/>
                  <a:gd name="connsiteY6" fmla="*/ 0 h 3300548"/>
                  <a:gd name="connsiteX7" fmla="*/ 26125 w 1741714"/>
                  <a:gd name="connsiteY7" fmla="*/ 17417 h 3300548"/>
                  <a:gd name="connsiteX8" fmla="*/ 0 w 1741714"/>
                  <a:gd name="connsiteY8" fmla="*/ 3300548 h 3300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1714" h="3300548">
                    <a:moveTo>
                      <a:pt x="0" y="3300548"/>
                    </a:moveTo>
                    <a:lnTo>
                      <a:pt x="383177" y="2969622"/>
                    </a:lnTo>
                    <a:lnTo>
                      <a:pt x="687977" y="2760617"/>
                    </a:lnTo>
                    <a:lnTo>
                      <a:pt x="1114697" y="2429691"/>
                    </a:lnTo>
                    <a:lnTo>
                      <a:pt x="1567543" y="2185851"/>
                    </a:lnTo>
                    <a:lnTo>
                      <a:pt x="1741714" y="2107474"/>
                    </a:lnTo>
                    <a:lnTo>
                      <a:pt x="1741714" y="0"/>
                    </a:lnTo>
                    <a:lnTo>
                      <a:pt x="26125" y="17417"/>
                    </a:lnTo>
                    <a:cubicBezTo>
                      <a:pt x="20319" y="1105988"/>
                      <a:pt x="5806" y="2211977"/>
                      <a:pt x="0" y="3300548"/>
                    </a:cubicBezTo>
                    <a:close/>
                  </a:path>
                </a:pathLst>
              </a:custGeom>
              <a:solidFill>
                <a:srgbClr val="FEBA34"/>
              </a:solidFill>
              <a:ln>
                <a:solidFill>
                  <a:srgbClr val="FEBA3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7C82B63-01D9-4A63-8EE3-9C1FBED04EFA}"/>
                  </a:ext>
                </a:extLst>
              </p:cNvPr>
              <p:cNvSpPr txBox="1"/>
              <p:nvPr/>
            </p:nvSpPr>
            <p:spPr>
              <a:xfrm>
                <a:off x="374469" y="3596640"/>
                <a:ext cx="153270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Residential Medium (8-30 units/acre)</a:t>
                </a:r>
              </a:p>
            </p:txBody>
          </p:sp>
        </p:grp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9FC921A-6641-4B4B-9113-C5EBC1FAD410}"/>
                </a:ext>
              </a:extLst>
            </p:cNvPr>
            <p:cNvSpPr/>
            <p:nvPr/>
          </p:nvSpPr>
          <p:spPr>
            <a:xfrm>
              <a:off x="3301340" y="5023262"/>
              <a:ext cx="6887689" cy="1852551"/>
            </a:xfrm>
            <a:custGeom>
              <a:avLst/>
              <a:gdLst>
                <a:gd name="connsiteX0" fmla="*/ 201881 w 6887689"/>
                <a:gd name="connsiteY0" fmla="*/ 1104406 h 1852551"/>
                <a:gd name="connsiteX1" fmla="*/ 760021 w 6887689"/>
                <a:gd name="connsiteY1" fmla="*/ 843148 h 1852551"/>
                <a:gd name="connsiteX2" fmla="*/ 1175657 w 6887689"/>
                <a:gd name="connsiteY2" fmla="*/ 665019 h 1852551"/>
                <a:gd name="connsiteX3" fmla="*/ 1448790 w 6887689"/>
                <a:gd name="connsiteY3" fmla="*/ 605642 h 1852551"/>
                <a:gd name="connsiteX4" fmla="*/ 1686296 w 6887689"/>
                <a:gd name="connsiteY4" fmla="*/ 558141 h 1852551"/>
                <a:gd name="connsiteX5" fmla="*/ 1900052 w 6887689"/>
                <a:gd name="connsiteY5" fmla="*/ 510639 h 1852551"/>
                <a:gd name="connsiteX6" fmla="*/ 2042556 w 6887689"/>
                <a:gd name="connsiteY6" fmla="*/ 486889 h 1852551"/>
                <a:gd name="connsiteX7" fmla="*/ 2078182 w 6887689"/>
                <a:gd name="connsiteY7" fmla="*/ 1211283 h 1852551"/>
                <a:gd name="connsiteX8" fmla="*/ 3087585 w 6887689"/>
                <a:gd name="connsiteY8" fmla="*/ 1852551 h 1852551"/>
                <a:gd name="connsiteX9" fmla="*/ 6008915 w 6887689"/>
                <a:gd name="connsiteY9" fmla="*/ 1852551 h 1852551"/>
                <a:gd name="connsiteX10" fmla="*/ 6887689 w 6887689"/>
                <a:gd name="connsiteY10" fmla="*/ 1341912 h 1852551"/>
                <a:gd name="connsiteX11" fmla="*/ 6875813 w 6887689"/>
                <a:gd name="connsiteY11" fmla="*/ 118754 h 1852551"/>
                <a:gd name="connsiteX12" fmla="*/ 6234546 w 6887689"/>
                <a:gd name="connsiteY12" fmla="*/ 95003 h 1852551"/>
                <a:gd name="connsiteX13" fmla="*/ 6222670 w 6887689"/>
                <a:gd name="connsiteY13" fmla="*/ 35626 h 1852551"/>
                <a:gd name="connsiteX14" fmla="*/ 5700156 w 6887689"/>
                <a:gd name="connsiteY14" fmla="*/ 23751 h 1852551"/>
                <a:gd name="connsiteX15" fmla="*/ 5700156 w 6887689"/>
                <a:gd name="connsiteY15" fmla="*/ 59377 h 1852551"/>
                <a:gd name="connsiteX16" fmla="*/ 5557652 w 6887689"/>
                <a:gd name="connsiteY16" fmla="*/ 71252 h 1852551"/>
                <a:gd name="connsiteX17" fmla="*/ 5462650 w 6887689"/>
                <a:gd name="connsiteY17" fmla="*/ 47502 h 1852551"/>
                <a:gd name="connsiteX18" fmla="*/ 4857008 w 6887689"/>
                <a:gd name="connsiteY18" fmla="*/ 35626 h 1852551"/>
                <a:gd name="connsiteX19" fmla="*/ 4524499 w 6887689"/>
                <a:gd name="connsiteY19" fmla="*/ 35626 h 1852551"/>
                <a:gd name="connsiteX20" fmla="*/ 4310743 w 6887689"/>
                <a:gd name="connsiteY20" fmla="*/ 59377 h 1852551"/>
                <a:gd name="connsiteX21" fmla="*/ 4013860 w 6887689"/>
                <a:gd name="connsiteY21" fmla="*/ 71252 h 1852551"/>
                <a:gd name="connsiteX22" fmla="*/ 3942608 w 6887689"/>
                <a:gd name="connsiteY22" fmla="*/ 23751 h 1852551"/>
                <a:gd name="connsiteX23" fmla="*/ 3218213 w 6887689"/>
                <a:gd name="connsiteY23" fmla="*/ 23751 h 1852551"/>
                <a:gd name="connsiteX24" fmla="*/ 3182587 w 6887689"/>
                <a:gd name="connsiteY24" fmla="*/ 0 h 1852551"/>
                <a:gd name="connsiteX25" fmla="*/ 2078182 w 6887689"/>
                <a:gd name="connsiteY25" fmla="*/ 47502 h 1852551"/>
                <a:gd name="connsiteX26" fmla="*/ 1413164 w 6887689"/>
                <a:gd name="connsiteY26" fmla="*/ 213756 h 1852551"/>
                <a:gd name="connsiteX27" fmla="*/ 961902 w 6887689"/>
                <a:gd name="connsiteY27" fmla="*/ 308759 h 1852551"/>
                <a:gd name="connsiteX28" fmla="*/ 249382 w 6887689"/>
                <a:gd name="connsiteY28" fmla="*/ 629393 h 1852551"/>
                <a:gd name="connsiteX29" fmla="*/ 0 w 6887689"/>
                <a:gd name="connsiteY29" fmla="*/ 771896 h 1852551"/>
                <a:gd name="connsiteX30" fmla="*/ 201881 w 6887689"/>
                <a:gd name="connsiteY30" fmla="*/ 1104406 h 1852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887689" h="1852551">
                  <a:moveTo>
                    <a:pt x="201881" y="1104406"/>
                  </a:moveTo>
                  <a:lnTo>
                    <a:pt x="760021" y="843148"/>
                  </a:lnTo>
                  <a:lnTo>
                    <a:pt x="1175657" y="665019"/>
                  </a:lnTo>
                  <a:lnTo>
                    <a:pt x="1448790" y="605642"/>
                  </a:lnTo>
                  <a:lnTo>
                    <a:pt x="1686296" y="558141"/>
                  </a:lnTo>
                  <a:lnTo>
                    <a:pt x="1900052" y="510639"/>
                  </a:lnTo>
                  <a:lnTo>
                    <a:pt x="2042556" y="486889"/>
                  </a:lnTo>
                  <a:lnTo>
                    <a:pt x="2078182" y="1211283"/>
                  </a:lnTo>
                  <a:lnTo>
                    <a:pt x="3087585" y="1852551"/>
                  </a:lnTo>
                  <a:lnTo>
                    <a:pt x="6008915" y="1852551"/>
                  </a:lnTo>
                  <a:lnTo>
                    <a:pt x="6887689" y="1341912"/>
                  </a:lnTo>
                  <a:lnTo>
                    <a:pt x="6875813" y="118754"/>
                  </a:lnTo>
                  <a:lnTo>
                    <a:pt x="6234546" y="95003"/>
                  </a:lnTo>
                  <a:lnTo>
                    <a:pt x="6222670" y="35626"/>
                  </a:lnTo>
                  <a:lnTo>
                    <a:pt x="5700156" y="23751"/>
                  </a:lnTo>
                  <a:lnTo>
                    <a:pt x="5700156" y="59377"/>
                  </a:lnTo>
                  <a:lnTo>
                    <a:pt x="5557652" y="71252"/>
                  </a:lnTo>
                  <a:lnTo>
                    <a:pt x="5462650" y="47502"/>
                  </a:lnTo>
                  <a:lnTo>
                    <a:pt x="4857008" y="35626"/>
                  </a:lnTo>
                  <a:lnTo>
                    <a:pt x="4524499" y="35626"/>
                  </a:lnTo>
                  <a:lnTo>
                    <a:pt x="4310743" y="59377"/>
                  </a:lnTo>
                  <a:lnTo>
                    <a:pt x="4013860" y="71252"/>
                  </a:lnTo>
                  <a:lnTo>
                    <a:pt x="3942608" y="23751"/>
                  </a:lnTo>
                  <a:lnTo>
                    <a:pt x="3218213" y="23751"/>
                  </a:lnTo>
                  <a:lnTo>
                    <a:pt x="3182587" y="0"/>
                  </a:lnTo>
                  <a:lnTo>
                    <a:pt x="2078182" y="47502"/>
                  </a:lnTo>
                  <a:lnTo>
                    <a:pt x="1413164" y="213756"/>
                  </a:lnTo>
                  <a:lnTo>
                    <a:pt x="961902" y="308759"/>
                  </a:lnTo>
                  <a:lnTo>
                    <a:pt x="249382" y="629393"/>
                  </a:lnTo>
                  <a:lnTo>
                    <a:pt x="0" y="771896"/>
                  </a:lnTo>
                  <a:lnTo>
                    <a:pt x="201881" y="1104406"/>
                  </a:lnTo>
                  <a:close/>
                </a:path>
              </a:pathLst>
            </a:custGeom>
            <a:solidFill>
              <a:srgbClr val="FDFD36"/>
            </a:solidFill>
            <a:ln>
              <a:solidFill>
                <a:srgbClr val="BEBD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7149EE1-2779-48C3-855A-CFD15F9336B2}"/>
                </a:ext>
              </a:extLst>
            </p:cNvPr>
            <p:cNvSpPr txBox="1"/>
            <p:nvPr/>
          </p:nvSpPr>
          <p:spPr>
            <a:xfrm>
              <a:off x="5973288" y="5588312"/>
              <a:ext cx="3800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Single Family (up to 8 units/acre)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CBBCEE0-CD68-4E75-B6CA-72F2C8265003}"/>
              </a:ext>
            </a:extLst>
          </p:cNvPr>
          <p:cNvSpPr txBox="1"/>
          <p:nvPr/>
        </p:nvSpPr>
        <p:spPr>
          <a:xfrm>
            <a:off x="150682" y="95568"/>
            <a:ext cx="482136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Existing Future Land Use Map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81874CD3-5400-4BF0-848B-F6D0A60ADBB1}"/>
              </a:ext>
            </a:extLst>
          </p:cNvPr>
          <p:cNvSpPr/>
          <p:nvPr/>
        </p:nvSpPr>
        <p:spPr>
          <a:xfrm>
            <a:off x="3557239" y="2642839"/>
            <a:ext cx="1594624" cy="2665141"/>
          </a:xfrm>
          <a:custGeom>
            <a:avLst/>
            <a:gdLst>
              <a:gd name="connsiteX0" fmla="*/ 11151 w 1594624"/>
              <a:gd name="connsiteY0" fmla="*/ 0 h 2665141"/>
              <a:gd name="connsiteX1" fmla="*/ 1594624 w 1594624"/>
              <a:gd name="connsiteY1" fmla="*/ 22302 h 2665141"/>
              <a:gd name="connsiteX2" fmla="*/ 1572322 w 1594624"/>
              <a:gd name="connsiteY2" fmla="*/ 2152185 h 2665141"/>
              <a:gd name="connsiteX3" fmla="*/ 936702 w 1594624"/>
              <a:gd name="connsiteY3" fmla="*/ 2274849 h 2665141"/>
              <a:gd name="connsiteX4" fmla="*/ 713678 w 1594624"/>
              <a:gd name="connsiteY4" fmla="*/ 2364059 h 2665141"/>
              <a:gd name="connsiteX5" fmla="*/ 412595 w 1594624"/>
              <a:gd name="connsiteY5" fmla="*/ 2475571 h 2665141"/>
              <a:gd name="connsiteX6" fmla="*/ 189571 w 1594624"/>
              <a:gd name="connsiteY6" fmla="*/ 2564781 h 2665141"/>
              <a:gd name="connsiteX7" fmla="*/ 0 w 1594624"/>
              <a:gd name="connsiteY7" fmla="*/ 2665141 h 2665141"/>
              <a:gd name="connsiteX8" fmla="*/ 11151 w 1594624"/>
              <a:gd name="connsiteY8" fmla="*/ 0 h 2665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4624" h="2665141">
                <a:moveTo>
                  <a:pt x="11151" y="0"/>
                </a:moveTo>
                <a:lnTo>
                  <a:pt x="1594624" y="22302"/>
                </a:lnTo>
                <a:lnTo>
                  <a:pt x="1572322" y="2152185"/>
                </a:lnTo>
                <a:lnTo>
                  <a:pt x="936702" y="2274849"/>
                </a:lnTo>
                <a:lnTo>
                  <a:pt x="713678" y="2364059"/>
                </a:lnTo>
                <a:lnTo>
                  <a:pt x="412595" y="2475571"/>
                </a:lnTo>
                <a:lnTo>
                  <a:pt x="189571" y="2564781"/>
                </a:lnTo>
                <a:lnTo>
                  <a:pt x="0" y="2665141"/>
                </a:lnTo>
                <a:lnTo>
                  <a:pt x="11151" y="0"/>
                </a:lnTo>
                <a:close/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7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45E8DA4-24C2-4EEA-95F1-45300111701A}"/>
              </a:ext>
            </a:extLst>
          </p:cNvPr>
          <p:cNvSpPr txBox="1"/>
          <p:nvPr/>
        </p:nvSpPr>
        <p:spPr>
          <a:xfrm>
            <a:off x="2331720" y="2509883"/>
            <a:ext cx="7315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RMF8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FC28C10-872B-4A8D-AB88-450AC358C439}"/>
              </a:ext>
            </a:extLst>
          </p:cNvPr>
          <p:cNvGrpSpPr/>
          <p:nvPr/>
        </p:nvGrpSpPr>
        <p:grpSpPr>
          <a:xfrm>
            <a:off x="0" y="1396238"/>
            <a:ext cx="9156273" cy="4466968"/>
            <a:chOff x="0" y="0"/>
            <a:chExt cx="12208364" cy="595595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9F85636-C73D-4949-B1EC-A77F3BF56B7D}"/>
                </a:ext>
              </a:extLst>
            </p:cNvPr>
            <p:cNvGrpSpPr/>
            <p:nvPr/>
          </p:nvGrpSpPr>
          <p:grpSpPr>
            <a:xfrm>
              <a:off x="0" y="0"/>
              <a:ext cx="12208364" cy="5955957"/>
              <a:chOff x="0" y="0"/>
              <a:chExt cx="12208364" cy="5955957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105F7606-2DE9-4183-836F-A5E541EE9E23}"/>
                  </a:ext>
                </a:extLst>
              </p:cNvPr>
              <p:cNvGrpSpPr/>
              <p:nvPr/>
            </p:nvGrpSpPr>
            <p:grpSpPr>
              <a:xfrm>
                <a:off x="0" y="0"/>
                <a:ext cx="12208364" cy="5955957"/>
                <a:chOff x="0" y="0"/>
                <a:chExt cx="12208364" cy="5955957"/>
              </a:xfrm>
            </p:grpSpPr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B8BA8507-2641-43D6-8479-A50A3BF6018B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2208364" cy="5955957"/>
                  <a:chOff x="0" y="0"/>
                  <a:chExt cx="12208364" cy="5955957"/>
                </a:xfrm>
              </p:grpSpPr>
              <p:pic>
                <p:nvPicPr>
                  <p:cNvPr id="3" name="Picture 2" descr="A picture containing text, map&#10;&#10;Description automatically generated">
                    <a:extLst>
                      <a:ext uri="{FF2B5EF4-FFF2-40B4-BE49-F238E27FC236}">
                        <a16:creationId xmlns:a16="http://schemas.microsoft.com/office/drawing/2014/main" id="{7877DB0D-AF65-4073-9795-C7F806C17AA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0" y="0"/>
                    <a:ext cx="12208364" cy="5955957"/>
                  </a:xfrm>
                  <a:prstGeom prst="rect">
                    <a:avLst/>
                  </a:prstGeom>
                </p:spPr>
              </p:pic>
              <p:sp>
                <p:nvSpPr>
                  <p:cNvPr id="4" name="Freeform: Shape 3">
                    <a:extLst>
                      <a:ext uri="{FF2B5EF4-FFF2-40B4-BE49-F238E27FC236}">
                        <a16:creationId xmlns:a16="http://schemas.microsoft.com/office/drawing/2014/main" id="{3BCA58FE-2869-4D1B-8C7D-882BFC0C8F43}"/>
                      </a:ext>
                    </a:extLst>
                  </p:cNvPr>
                  <p:cNvSpPr/>
                  <p:nvPr/>
                </p:nvSpPr>
                <p:spPr>
                  <a:xfrm>
                    <a:off x="3021874" y="696686"/>
                    <a:ext cx="1079863" cy="1689463"/>
                  </a:xfrm>
                  <a:custGeom>
                    <a:avLst/>
                    <a:gdLst>
                      <a:gd name="connsiteX0" fmla="*/ 0 w 1079863"/>
                      <a:gd name="connsiteY0" fmla="*/ 0 h 1689463"/>
                      <a:gd name="connsiteX1" fmla="*/ 1079863 w 1079863"/>
                      <a:gd name="connsiteY1" fmla="*/ 8708 h 1689463"/>
                      <a:gd name="connsiteX2" fmla="*/ 1062446 w 1079863"/>
                      <a:gd name="connsiteY2" fmla="*/ 1689463 h 1689463"/>
                      <a:gd name="connsiteX3" fmla="*/ 8709 w 1079863"/>
                      <a:gd name="connsiteY3" fmla="*/ 1689463 h 1689463"/>
                      <a:gd name="connsiteX4" fmla="*/ 0 w 1079863"/>
                      <a:gd name="connsiteY4" fmla="*/ 0 h 16894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79863" h="1689463">
                        <a:moveTo>
                          <a:pt x="0" y="0"/>
                        </a:moveTo>
                        <a:lnTo>
                          <a:pt x="1079863" y="8708"/>
                        </a:lnTo>
                        <a:lnTo>
                          <a:pt x="1062446" y="1689463"/>
                        </a:lnTo>
                        <a:lnTo>
                          <a:pt x="8709" y="168946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1AA7D"/>
                  </a:solidFill>
                  <a:ln>
                    <a:solidFill>
                      <a:srgbClr val="D7C5A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5" name="Freeform: Shape 4">
                    <a:extLst>
                      <a:ext uri="{FF2B5EF4-FFF2-40B4-BE49-F238E27FC236}">
                        <a16:creationId xmlns:a16="http://schemas.microsoft.com/office/drawing/2014/main" id="{322597D7-A1FA-45BF-BFDE-2A95A1553823}"/>
                      </a:ext>
                    </a:extLst>
                  </p:cNvPr>
                  <p:cNvSpPr/>
                  <p:nvPr/>
                </p:nvSpPr>
                <p:spPr>
                  <a:xfrm>
                    <a:off x="3013166" y="2403566"/>
                    <a:ext cx="1071154" cy="2020388"/>
                  </a:xfrm>
                  <a:custGeom>
                    <a:avLst/>
                    <a:gdLst>
                      <a:gd name="connsiteX0" fmla="*/ 17417 w 1071154"/>
                      <a:gd name="connsiteY0" fmla="*/ 0 h 2020388"/>
                      <a:gd name="connsiteX1" fmla="*/ 0 w 1071154"/>
                      <a:gd name="connsiteY1" fmla="*/ 2020388 h 2020388"/>
                      <a:gd name="connsiteX2" fmla="*/ 226423 w 1071154"/>
                      <a:gd name="connsiteY2" fmla="*/ 1837508 h 2020388"/>
                      <a:gd name="connsiteX3" fmla="*/ 400594 w 1071154"/>
                      <a:gd name="connsiteY3" fmla="*/ 1698171 h 2020388"/>
                      <a:gd name="connsiteX4" fmla="*/ 687977 w 1071154"/>
                      <a:gd name="connsiteY4" fmla="*/ 1480457 h 2020388"/>
                      <a:gd name="connsiteX5" fmla="*/ 844731 w 1071154"/>
                      <a:gd name="connsiteY5" fmla="*/ 1384663 h 2020388"/>
                      <a:gd name="connsiteX6" fmla="*/ 1053737 w 1071154"/>
                      <a:gd name="connsiteY6" fmla="*/ 1262743 h 2020388"/>
                      <a:gd name="connsiteX7" fmla="*/ 1071154 w 1071154"/>
                      <a:gd name="connsiteY7" fmla="*/ 0 h 2020388"/>
                      <a:gd name="connsiteX8" fmla="*/ 17417 w 1071154"/>
                      <a:gd name="connsiteY8" fmla="*/ 0 h 20203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71154" h="2020388">
                        <a:moveTo>
                          <a:pt x="17417" y="0"/>
                        </a:moveTo>
                        <a:lnTo>
                          <a:pt x="0" y="2020388"/>
                        </a:lnTo>
                        <a:lnTo>
                          <a:pt x="226423" y="1837508"/>
                        </a:lnTo>
                        <a:lnTo>
                          <a:pt x="400594" y="1698171"/>
                        </a:lnTo>
                        <a:lnTo>
                          <a:pt x="687977" y="1480457"/>
                        </a:lnTo>
                        <a:lnTo>
                          <a:pt x="844731" y="1384663"/>
                        </a:lnTo>
                        <a:lnTo>
                          <a:pt x="1053737" y="1262743"/>
                        </a:lnTo>
                        <a:lnTo>
                          <a:pt x="1071154" y="0"/>
                        </a:lnTo>
                        <a:lnTo>
                          <a:pt x="17417" y="0"/>
                        </a:lnTo>
                        <a:close/>
                      </a:path>
                    </a:pathLst>
                  </a:custGeom>
                  <a:solidFill>
                    <a:srgbClr val="C1AA7D"/>
                  </a:solidFill>
                  <a:ln>
                    <a:solidFill>
                      <a:srgbClr val="D7C5A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7" name="TextBox 6">
                    <a:extLst>
                      <a:ext uri="{FF2B5EF4-FFF2-40B4-BE49-F238E27FC236}">
                        <a16:creationId xmlns:a16="http://schemas.microsoft.com/office/drawing/2014/main" id="{6DF5CE8B-05F1-48D5-9E8B-CD16BC34FB46}"/>
                      </a:ext>
                    </a:extLst>
                  </p:cNvPr>
                  <p:cNvSpPr txBox="1"/>
                  <p:nvPr/>
                </p:nvSpPr>
                <p:spPr>
                  <a:xfrm>
                    <a:off x="883647" y="3795194"/>
                    <a:ext cx="905692" cy="3693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35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RMF5</a:t>
                    </a:r>
                  </a:p>
                </p:txBody>
              </p:sp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DF4354A4-BFE5-44E8-AAC1-E3294800A909}"/>
                      </a:ext>
                    </a:extLst>
                  </p:cNvPr>
                  <p:cNvSpPr txBox="1"/>
                  <p:nvPr/>
                </p:nvSpPr>
                <p:spPr>
                  <a:xfrm>
                    <a:off x="3013166" y="4946469"/>
                    <a:ext cx="100148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35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RSF1</a:t>
                    </a:r>
                  </a:p>
                </p:txBody>
              </p:sp>
              <p:sp>
                <p:nvSpPr>
                  <p:cNvPr id="9" name="TextBox 8">
                    <a:extLst>
                      <a:ext uri="{FF2B5EF4-FFF2-40B4-BE49-F238E27FC236}">
                        <a16:creationId xmlns:a16="http://schemas.microsoft.com/office/drawing/2014/main" id="{888E23DF-27E4-404C-B135-74BCC655C548}"/>
                      </a:ext>
                    </a:extLst>
                  </p:cNvPr>
                  <p:cNvSpPr txBox="1"/>
                  <p:nvPr/>
                </p:nvSpPr>
                <p:spPr>
                  <a:xfrm>
                    <a:off x="4859383" y="4815840"/>
                    <a:ext cx="862148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5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CON</a:t>
                    </a:r>
                  </a:p>
                </p:txBody>
              </p:sp>
              <p:sp>
                <p:nvSpPr>
                  <p:cNvPr id="12" name="Freeform: Shape 11">
                    <a:extLst>
                      <a:ext uri="{FF2B5EF4-FFF2-40B4-BE49-F238E27FC236}">
                        <a16:creationId xmlns:a16="http://schemas.microsoft.com/office/drawing/2014/main" id="{750A9B0F-7429-4416-96FA-AD83616CBFF8}"/>
                      </a:ext>
                    </a:extLst>
                  </p:cNvPr>
                  <p:cNvSpPr/>
                  <p:nvPr/>
                </p:nvSpPr>
                <p:spPr>
                  <a:xfrm>
                    <a:off x="4093029" y="2046514"/>
                    <a:ext cx="0" cy="1628503"/>
                  </a:xfrm>
                  <a:custGeom>
                    <a:avLst/>
                    <a:gdLst>
                      <a:gd name="connsiteX0" fmla="*/ 0 w 0"/>
                      <a:gd name="connsiteY0" fmla="*/ 0 h 1628503"/>
                      <a:gd name="connsiteX1" fmla="*/ 0 w 0"/>
                      <a:gd name="connsiteY1" fmla="*/ 1628503 h 16285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1628503">
                        <a:moveTo>
                          <a:pt x="0" y="0"/>
                        </a:moveTo>
                        <a:lnTo>
                          <a:pt x="0" y="1628503"/>
                        </a:lnTo>
                      </a:path>
                    </a:pathLst>
                  </a:custGeom>
                  <a:noFill/>
                  <a:ln w="38100">
                    <a:solidFill>
                      <a:srgbClr val="64BDB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>
                      <a:ln w="76200">
                        <a:solidFill>
                          <a:srgbClr val="00B0F0"/>
                        </a:solidFill>
                      </a:ln>
                    </a:endParaRPr>
                  </a:p>
                </p:txBody>
              </p:sp>
            </p:grp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43B57635-7BB3-4F42-A4EF-66A9E8EBBDF7}"/>
                    </a:ext>
                  </a:extLst>
                </p:cNvPr>
                <p:cNvSpPr txBox="1"/>
                <p:nvPr/>
              </p:nvSpPr>
              <p:spPr>
                <a:xfrm>
                  <a:off x="1913860" y="648586"/>
                  <a:ext cx="1031359" cy="3827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350" b="1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RM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C133061B-59AD-43FC-9990-19F460B7F28D}"/>
                    </a:ext>
                  </a:extLst>
                </p:cNvPr>
                <p:cNvSpPr txBox="1"/>
                <p:nvPr/>
              </p:nvSpPr>
              <p:spPr>
                <a:xfrm>
                  <a:off x="3138325" y="2278074"/>
                  <a:ext cx="90569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35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RMF8</a:t>
                  </a:r>
                </a:p>
              </p:txBody>
            </p:sp>
          </p:grp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08803FF-E47B-4AED-BCC6-36F5F937A760}"/>
                  </a:ext>
                </a:extLst>
              </p:cNvPr>
              <p:cNvSpPr txBox="1"/>
              <p:nvPr/>
            </p:nvSpPr>
            <p:spPr>
              <a:xfrm>
                <a:off x="0" y="2603621"/>
                <a:ext cx="8836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50" dirty="0">
                    <a:latin typeface="Arial" panose="020B0604020202020204" pitchFamily="34" charset="0"/>
                    <a:cs typeface="Arial" panose="020B0604020202020204" pitchFamily="34" charset="0"/>
                  </a:rPr>
                  <a:t>RMF7</a:t>
                </a:r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4DED291-9D61-4092-890D-9B6EB4650213}"/>
                </a:ext>
              </a:extLst>
            </p:cNvPr>
            <p:cNvSpPr txBox="1"/>
            <p:nvPr/>
          </p:nvSpPr>
          <p:spPr>
            <a:xfrm>
              <a:off x="8941981" y="1956391"/>
              <a:ext cx="1158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latin typeface="Arial" panose="020B0604020202020204" pitchFamily="34" charset="0"/>
                  <a:cs typeface="Arial" panose="020B0604020202020204" pitchFamily="34" charset="0"/>
                </a:rPr>
                <a:t>PD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D2C69DF-65DE-464D-9CA9-B55C4FC3B0B5}"/>
              </a:ext>
            </a:extLst>
          </p:cNvPr>
          <p:cNvSpPr txBox="1"/>
          <p:nvPr/>
        </p:nvSpPr>
        <p:spPr>
          <a:xfrm>
            <a:off x="1085098" y="331252"/>
            <a:ext cx="6973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Existing Zoning Map</a:t>
            </a:r>
          </a:p>
        </p:txBody>
      </p:sp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732B95B9-9856-4BD9-AC17-8FCE1EA43E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0" y="6023295"/>
            <a:ext cx="9144000" cy="83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786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7EB7516-E0EB-4D68-BC21-08D33130C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US" sz="37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Changes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D4B1CB-0D1F-4DB2-AEC0-EF1C874A8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023" y="218838"/>
            <a:ext cx="5601050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	Change Future Land Use 	Map	from Residential	Low 	to Residential Medium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Density increase from up to 15 units per acre to 8 – 30 units per acre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	Change Zoning Map from 	RMF-5 to RMF-8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Maximum density increase from 12 units per acre to 20 units per acre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E0AC1FB-ECFA-44D0-9D65-09F68686EC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0" y="6023295"/>
            <a:ext cx="9144000" cy="83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80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69BAA3C-572D-41D1-8B36-81D8702C7D76}"/>
              </a:ext>
            </a:extLst>
          </p:cNvPr>
          <p:cNvGrpSpPr/>
          <p:nvPr/>
        </p:nvGrpSpPr>
        <p:grpSpPr>
          <a:xfrm>
            <a:off x="0" y="0"/>
            <a:ext cx="10189029" cy="6875813"/>
            <a:chOff x="0" y="0"/>
            <a:chExt cx="10189029" cy="687581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F922F38-892F-4F42-BC6E-F55F2E443580}"/>
                </a:ext>
              </a:extLst>
            </p:cNvPr>
            <p:cNvGrpSpPr/>
            <p:nvPr/>
          </p:nvGrpSpPr>
          <p:grpSpPr>
            <a:xfrm>
              <a:off x="0" y="0"/>
              <a:ext cx="10188717" cy="6858000"/>
              <a:chOff x="-1562582" y="717630"/>
              <a:chExt cx="10188717" cy="6858000"/>
            </a:xfrm>
          </p:grpSpPr>
          <p:pic>
            <p:nvPicPr>
              <p:cNvPr id="8" name="Picture 7" descr="A close up of a map&#10;&#10;Description automatically generated">
                <a:extLst>
                  <a:ext uri="{FF2B5EF4-FFF2-40B4-BE49-F238E27FC236}">
                    <a16:creationId xmlns:a16="http://schemas.microsoft.com/office/drawing/2014/main" id="{C8A897E7-8CF5-472D-B3BC-634EA20116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562582" y="717630"/>
                <a:ext cx="10188717" cy="6858000"/>
              </a:xfrm>
              <a:prstGeom prst="rect">
                <a:avLst/>
              </a:prstGeom>
              <a:solidFill>
                <a:srgbClr val="FCD791"/>
              </a:solidFill>
            </p:spPr>
          </p:pic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A2A82C-5A53-469A-A7D8-CDEF3BEB67BC}"/>
                  </a:ext>
                </a:extLst>
              </p:cNvPr>
              <p:cNvSpPr txBox="1"/>
              <p:nvPr/>
            </p:nvSpPr>
            <p:spPr>
              <a:xfrm>
                <a:off x="2814412" y="1987318"/>
                <a:ext cx="34492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High Density (&gt;14-24 du/acre)</a:t>
                </a:r>
              </a:p>
            </p:txBody>
          </p:sp>
          <p:sp>
            <p:nvSpPr>
              <p:cNvPr id="10" name="Rectangle 3">
                <a:extLst>
                  <a:ext uri="{FF2B5EF4-FFF2-40B4-BE49-F238E27FC236}">
                    <a16:creationId xmlns:a16="http://schemas.microsoft.com/office/drawing/2014/main" id="{5CEF6077-7ACD-4C4F-B4AB-914B3B567EE4}"/>
                  </a:ext>
                </a:extLst>
              </p:cNvPr>
              <p:cNvSpPr/>
              <p:nvPr/>
            </p:nvSpPr>
            <p:spPr>
              <a:xfrm>
                <a:off x="297712" y="1169581"/>
                <a:ext cx="1711841" cy="2743200"/>
              </a:xfrm>
              <a:custGeom>
                <a:avLst/>
                <a:gdLst>
                  <a:gd name="connsiteX0" fmla="*/ 0 w 1701209"/>
                  <a:gd name="connsiteY0" fmla="*/ 0 h 2743200"/>
                  <a:gd name="connsiteX1" fmla="*/ 1701209 w 1701209"/>
                  <a:gd name="connsiteY1" fmla="*/ 0 h 2743200"/>
                  <a:gd name="connsiteX2" fmla="*/ 1701209 w 1701209"/>
                  <a:gd name="connsiteY2" fmla="*/ 2743200 h 2743200"/>
                  <a:gd name="connsiteX3" fmla="*/ 0 w 1701209"/>
                  <a:gd name="connsiteY3" fmla="*/ 2743200 h 2743200"/>
                  <a:gd name="connsiteX4" fmla="*/ 0 w 1701209"/>
                  <a:gd name="connsiteY4" fmla="*/ 0 h 2743200"/>
                  <a:gd name="connsiteX0" fmla="*/ 10632 w 1711841"/>
                  <a:gd name="connsiteY0" fmla="*/ 0 h 2743200"/>
                  <a:gd name="connsiteX1" fmla="*/ 1711841 w 1711841"/>
                  <a:gd name="connsiteY1" fmla="*/ 0 h 2743200"/>
                  <a:gd name="connsiteX2" fmla="*/ 1711841 w 1711841"/>
                  <a:gd name="connsiteY2" fmla="*/ 2743200 h 2743200"/>
                  <a:gd name="connsiteX3" fmla="*/ 0 w 1711841"/>
                  <a:gd name="connsiteY3" fmla="*/ 2743200 h 2743200"/>
                  <a:gd name="connsiteX4" fmla="*/ 10632 w 1711841"/>
                  <a:gd name="connsiteY4" fmla="*/ 0 h 274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1841" h="2743200">
                    <a:moveTo>
                      <a:pt x="10632" y="0"/>
                    </a:moveTo>
                    <a:lnTo>
                      <a:pt x="1711841" y="0"/>
                    </a:lnTo>
                    <a:lnTo>
                      <a:pt x="1711841" y="2743200"/>
                    </a:lnTo>
                    <a:lnTo>
                      <a:pt x="0" y="2743200"/>
                    </a:lnTo>
                    <a:lnTo>
                      <a:pt x="10632" y="0"/>
                    </a:lnTo>
                    <a:close/>
                  </a:path>
                </a:pathLst>
              </a:custGeom>
              <a:solidFill>
                <a:srgbClr val="FEBA34"/>
              </a:solidFill>
              <a:ln>
                <a:solidFill>
                  <a:srgbClr val="FABC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4E3FD803-3688-4AC5-AC99-8CDBBB185F3A}"/>
                  </a:ext>
                </a:extLst>
              </p:cNvPr>
              <p:cNvSpPr/>
              <p:nvPr/>
            </p:nvSpPr>
            <p:spPr>
              <a:xfrm>
                <a:off x="261257" y="3910149"/>
                <a:ext cx="1741714" cy="3300548"/>
              </a:xfrm>
              <a:custGeom>
                <a:avLst/>
                <a:gdLst>
                  <a:gd name="connsiteX0" fmla="*/ 0 w 1741714"/>
                  <a:gd name="connsiteY0" fmla="*/ 3300548 h 3300548"/>
                  <a:gd name="connsiteX1" fmla="*/ 383177 w 1741714"/>
                  <a:gd name="connsiteY1" fmla="*/ 2969622 h 3300548"/>
                  <a:gd name="connsiteX2" fmla="*/ 687977 w 1741714"/>
                  <a:gd name="connsiteY2" fmla="*/ 2760617 h 3300548"/>
                  <a:gd name="connsiteX3" fmla="*/ 1114697 w 1741714"/>
                  <a:gd name="connsiteY3" fmla="*/ 2429691 h 3300548"/>
                  <a:gd name="connsiteX4" fmla="*/ 1567543 w 1741714"/>
                  <a:gd name="connsiteY4" fmla="*/ 2185851 h 3300548"/>
                  <a:gd name="connsiteX5" fmla="*/ 1741714 w 1741714"/>
                  <a:gd name="connsiteY5" fmla="*/ 2107474 h 3300548"/>
                  <a:gd name="connsiteX6" fmla="*/ 1741714 w 1741714"/>
                  <a:gd name="connsiteY6" fmla="*/ 0 h 3300548"/>
                  <a:gd name="connsiteX7" fmla="*/ 17417 w 1741714"/>
                  <a:gd name="connsiteY7" fmla="*/ 34834 h 3300548"/>
                  <a:gd name="connsiteX8" fmla="*/ 0 w 1741714"/>
                  <a:gd name="connsiteY8" fmla="*/ 3300548 h 3300548"/>
                  <a:gd name="connsiteX0" fmla="*/ 0 w 1741714"/>
                  <a:gd name="connsiteY0" fmla="*/ 3300548 h 3300548"/>
                  <a:gd name="connsiteX1" fmla="*/ 383177 w 1741714"/>
                  <a:gd name="connsiteY1" fmla="*/ 2969622 h 3300548"/>
                  <a:gd name="connsiteX2" fmla="*/ 687977 w 1741714"/>
                  <a:gd name="connsiteY2" fmla="*/ 2760617 h 3300548"/>
                  <a:gd name="connsiteX3" fmla="*/ 1114697 w 1741714"/>
                  <a:gd name="connsiteY3" fmla="*/ 2429691 h 3300548"/>
                  <a:gd name="connsiteX4" fmla="*/ 1567543 w 1741714"/>
                  <a:gd name="connsiteY4" fmla="*/ 2185851 h 3300548"/>
                  <a:gd name="connsiteX5" fmla="*/ 1741714 w 1741714"/>
                  <a:gd name="connsiteY5" fmla="*/ 2107474 h 3300548"/>
                  <a:gd name="connsiteX6" fmla="*/ 1741714 w 1741714"/>
                  <a:gd name="connsiteY6" fmla="*/ 0 h 3300548"/>
                  <a:gd name="connsiteX7" fmla="*/ 43543 w 1741714"/>
                  <a:gd name="connsiteY7" fmla="*/ 34834 h 3300548"/>
                  <a:gd name="connsiteX8" fmla="*/ 0 w 1741714"/>
                  <a:gd name="connsiteY8" fmla="*/ 3300548 h 3300548"/>
                  <a:gd name="connsiteX0" fmla="*/ 0 w 1741714"/>
                  <a:gd name="connsiteY0" fmla="*/ 3300548 h 3300548"/>
                  <a:gd name="connsiteX1" fmla="*/ 383177 w 1741714"/>
                  <a:gd name="connsiteY1" fmla="*/ 2969622 h 3300548"/>
                  <a:gd name="connsiteX2" fmla="*/ 687977 w 1741714"/>
                  <a:gd name="connsiteY2" fmla="*/ 2760617 h 3300548"/>
                  <a:gd name="connsiteX3" fmla="*/ 1114697 w 1741714"/>
                  <a:gd name="connsiteY3" fmla="*/ 2429691 h 3300548"/>
                  <a:gd name="connsiteX4" fmla="*/ 1567543 w 1741714"/>
                  <a:gd name="connsiteY4" fmla="*/ 2185851 h 3300548"/>
                  <a:gd name="connsiteX5" fmla="*/ 1741714 w 1741714"/>
                  <a:gd name="connsiteY5" fmla="*/ 2107474 h 3300548"/>
                  <a:gd name="connsiteX6" fmla="*/ 1741714 w 1741714"/>
                  <a:gd name="connsiteY6" fmla="*/ 0 h 3300548"/>
                  <a:gd name="connsiteX7" fmla="*/ 43543 w 1741714"/>
                  <a:gd name="connsiteY7" fmla="*/ 34834 h 3300548"/>
                  <a:gd name="connsiteX8" fmla="*/ 0 w 1741714"/>
                  <a:gd name="connsiteY8" fmla="*/ 3300548 h 3300548"/>
                  <a:gd name="connsiteX0" fmla="*/ 0 w 1741714"/>
                  <a:gd name="connsiteY0" fmla="*/ 3300548 h 3300548"/>
                  <a:gd name="connsiteX1" fmla="*/ 383177 w 1741714"/>
                  <a:gd name="connsiteY1" fmla="*/ 2969622 h 3300548"/>
                  <a:gd name="connsiteX2" fmla="*/ 687977 w 1741714"/>
                  <a:gd name="connsiteY2" fmla="*/ 2760617 h 3300548"/>
                  <a:gd name="connsiteX3" fmla="*/ 1114697 w 1741714"/>
                  <a:gd name="connsiteY3" fmla="*/ 2429691 h 3300548"/>
                  <a:gd name="connsiteX4" fmla="*/ 1567543 w 1741714"/>
                  <a:gd name="connsiteY4" fmla="*/ 2185851 h 3300548"/>
                  <a:gd name="connsiteX5" fmla="*/ 1741714 w 1741714"/>
                  <a:gd name="connsiteY5" fmla="*/ 2107474 h 3300548"/>
                  <a:gd name="connsiteX6" fmla="*/ 1741714 w 1741714"/>
                  <a:gd name="connsiteY6" fmla="*/ 0 h 3300548"/>
                  <a:gd name="connsiteX7" fmla="*/ 26125 w 1741714"/>
                  <a:gd name="connsiteY7" fmla="*/ 17417 h 3300548"/>
                  <a:gd name="connsiteX8" fmla="*/ 0 w 1741714"/>
                  <a:gd name="connsiteY8" fmla="*/ 3300548 h 3300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1714" h="3300548">
                    <a:moveTo>
                      <a:pt x="0" y="3300548"/>
                    </a:moveTo>
                    <a:lnTo>
                      <a:pt x="383177" y="2969622"/>
                    </a:lnTo>
                    <a:lnTo>
                      <a:pt x="687977" y="2760617"/>
                    </a:lnTo>
                    <a:lnTo>
                      <a:pt x="1114697" y="2429691"/>
                    </a:lnTo>
                    <a:lnTo>
                      <a:pt x="1567543" y="2185851"/>
                    </a:lnTo>
                    <a:lnTo>
                      <a:pt x="1741714" y="2107474"/>
                    </a:lnTo>
                    <a:lnTo>
                      <a:pt x="1741714" y="0"/>
                    </a:lnTo>
                    <a:lnTo>
                      <a:pt x="26125" y="17417"/>
                    </a:lnTo>
                    <a:cubicBezTo>
                      <a:pt x="20319" y="1105988"/>
                      <a:pt x="5806" y="2211977"/>
                      <a:pt x="0" y="3300548"/>
                    </a:cubicBezTo>
                    <a:close/>
                  </a:path>
                </a:pathLst>
              </a:custGeom>
              <a:solidFill>
                <a:srgbClr val="FEBA34"/>
              </a:solidFill>
              <a:ln>
                <a:solidFill>
                  <a:srgbClr val="FEBA3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7EBD074-F623-4A84-A0A9-35803C40AA99}"/>
                  </a:ext>
                </a:extLst>
              </p:cNvPr>
              <p:cNvSpPr txBox="1"/>
              <p:nvPr/>
            </p:nvSpPr>
            <p:spPr>
              <a:xfrm>
                <a:off x="297712" y="4146630"/>
                <a:ext cx="19896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Residential Medium</a:t>
                </a:r>
              </a:p>
              <a:p>
                <a:r>
                  <a:rPr lang="en-US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(8-30 units/acre)</a:t>
                </a:r>
              </a:p>
            </p:txBody>
          </p:sp>
        </p:grp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916C868-3C71-4397-BCD3-5DC202B2F375}"/>
                </a:ext>
              </a:extLst>
            </p:cNvPr>
            <p:cNvSpPr/>
            <p:nvPr/>
          </p:nvSpPr>
          <p:spPr>
            <a:xfrm>
              <a:off x="3301340" y="5023262"/>
              <a:ext cx="6887689" cy="1852551"/>
            </a:xfrm>
            <a:custGeom>
              <a:avLst/>
              <a:gdLst>
                <a:gd name="connsiteX0" fmla="*/ 201881 w 6887689"/>
                <a:gd name="connsiteY0" fmla="*/ 1104406 h 1852551"/>
                <a:gd name="connsiteX1" fmla="*/ 760021 w 6887689"/>
                <a:gd name="connsiteY1" fmla="*/ 843148 h 1852551"/>
                <a:gd name="connsiteX2" fmla="*/ 1175657 w 6887689"/>
                <a:gd name="connsiteY2" fmla="*/ 665019 h 1852551"/>
                <a:gd name="connsiteX3" fmla="*/ 1448790 w 6887689"/>
                <a:gd name="connsiteY3" fmla="*/ 605642 h 1852551"/>
                <a:gd name="connsiteX4" fmla="*/ 1686296 w 6887689"/>
                <a:gd name="connsiteY4" fmla="*/ 558141 h 1852551"/>
                <a:gd name="connsiteX5" fmla="*/ 1900052 w 6887689"/>
                <a:gd name="connsiteY5" fmla="*/ 510639 h 1852551"/>
                <a:gd name="connsiteX6" fmla="*/ 2042556 w 6887689"/>
                <a:gd name="connsiteY6" fmla="*/ 486889 h 1852551"/>
                <a:gd name="connsiteX7" fmla="*/ 2078182 w 6887689"/>
                <a:gd name="connsiteY7" fmla="*/ 1211283 h 1852551"/>
                <a:gd name="connsiteX8" fmla="*/ 3087585 w 6887689"/>
                <a:gd name="connsiteY8" fmla="*/ 1852551 h 1852551"/>
                <a:gd name="connsiteX9" fmla="*/ 6008915 w 6887689"/>
                <a:gd name="connsiteY9" fmla="*/ 1852551 h 1852551"/>
                <a:gd name="connsiteX10" fmla="*/ 6887689 w 6887689"/>
                <a:gd name="connsiteY10" fmla="*/ 1341912 h 1852551"/>
                <a:gd name="connsiteX11" fmla="*/ 6875813 w 6887689"/>
                <a:gd name="connsiteY11" fmla="*/ 118754 h 1852551"/>
                <a:gd name="connsiteX12" fmla="*/ 6234546 w 6887689"/>
                <a:gd name="connsiteY12" fmla="*/ 95003 h 1852551"/>
                <a:gd name="connsiteX13" fmla="*/ 6222670 w 6887689"/>
                <a:gd name="connsiteY13" fmla="*/ 35626 h 1852551"/>
                <a:gd name="connsiteX14" fmla="*/ 5700156 w 6887689"/>
                <a:gd name="connsiteY14" fmla="*/ 23751 h 1852551"/>
                <a:gd name="connsiteX15" fmla="*/ 5700156 w 6887689"/>
                <a:gd name="connsiteY15" fmla="*/ 59377 h 1852551"/>
                <a:gd name="connsiteX16" fmla="*/ 5557652 w 6887689"/>
                <a:gd name="connsiteY16" fmla="*/ 71252 h 1852551"/>
                <a:gd name="connsiteX17" fmla="*/ 5462650 w 6887689"/>
                <a:gd name="connsiteY17" fmla="*/ 47502 h 1852551"/>
                <a:gd name="connsiteX18" fmla="*/ 4857008 w 6887689"/>
                <a:gd name="connsiteY18" fmla="*/ 35626 h 1852551"/>
                <a:gd name="connsiteX19" fmla="*/ 4524499 w 6887689"/>
                <a:gd name="connsiteY19" fmla="*/ 35626 h 1852551"/>
                <a:gd name="connsiteX20" fmla="*/ 4310743 w 6887689"/>
                <a:gd name="connsiteY20" fmla="*/ 59377 h 1852551"/>
                <a:gd name="connsiteX21" fmla="*/ 4013860 w 6887689"/>
                <a:gd name="connsiteY21" fmla="*/ 71252 h 1852551"/>
                <a:gd name="connsiteX22" fmla="*/ 3942608 w 6887689"/>
                <a:gd name="connsiteY22" fmla="*/ 23751 h 1852551"/>
                <a:gd name="connsiteX23" fmla="*/ 3218213 w 6887689"/>
                <a:gd name="connsiteY23" fmla="*/ 23751 h 1852551"/>
                <a:gd name="connsiteX24" fmla="*/ 3182587 w 6887689"/>
                <a:gd name="connsiteY24" fmla="*/ 0 h 1852551"/>
                <a:gd name="connsiteX25" fmla="*/ 2078182 w 6887689"/>
                <a:gd name="connsiteY25" fmla="*/ 47502 h 1852551"/>
                <a:gd name="connsiteX26" fmla="*/ 1413164 w 6887689"/>
                <a:gd name="connsiteY26" fmla="*/ 213756 h 1852551"/>
                <a:gd name="connsiteX27" fmla="*/ 961902 w 6887689"/>
                <a:gd name="connsiteY27" fmla="*/ 308759 h 1852551"/>
                <a:gd name="connsiteX28" fmla="*/ 249382 w 6887689"/>
                <a:gd name="connsiteY28" fmla="*/ 629393 h 1852551"/>
                <a:gd name="connsiteX29" fmla="*/ 0 w 6887689"/>
                <a:gd name="connsiteY29" fmla="*/ 771896 h 1852551"/>
                <a:gd name="connsiteX30" fmla="*/ 201881 w 6887689"/>
                <a:gd name="connsiteY30" fmla="*/ 1104406 h 1852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887689" h="1852551">
                  <a:moveTo>
                    <a:pt x="201881" y="1104406"/>
                  </a:moveTo>
                  <a:lnTo>
                    <a:pt x="760021" y="843148"/>
                  </a:lnTo>
                  <a:lnTo>
                    <a:pt x="1175657" y="665019"/>
                  </a:lnTo>
                  <a:lnTo>
                    <a:pt x="1448790" y="605642"/>
                  </a:lnTo>
                  <a:lnTo>
                    <a:pt x="1686296" y="558141"/>
                  </a:lnTo>
                  <a:lnTo>
                    <a:pt x="1900052" y="510639"/>
                  </a:lnTo>
                  <a:lnTo>
                    <a:pt x="2042556" y="486889"/>
                  </a:lnTo>
                  <a:lnTo>
                    <a:pt x="2078182" y="1211283"/>
                  </a:lnTo>
                  <a:lnTo>
                    <a:pt x="3087585" y="1852551"/>
                  </a:lnTo>
                  <a:lnTo>
                    <a:pt x="6008915" y="1852551"/>
                  </a:lnTo>
                  <a:lnTo>
                    <a:pt x="6887689" y="1341912"/>
                  </a:lnTo>
                  <a:lnTo>
                    <a:pt x="6875813" y="118754"/>
                  </a:lnTo>
                  <a:lnTo>
                    <a:pt x="6234546" y="95003"/>
                  </a:lnTo>
                  <a:lnTo>
                    <a:pt x="6222670" y="35626"/>
                  </a:lnTo>
                  <a:lnTo>
                    <a:pt x="5700156" y="23751"/>
                  </a:lnTo>
                  <a:lnTo>
                    <a:pt x="5700156" y="59377"/>
                  </a:lnTo>
                  <a:lnTo>
                    <a:pt x="5557652" y="71252"/>
                  </a:lnTo>
                  <a:lnTo>
                    <a:pt x="5462650" y="47502"/>
                  </a:lnTo>
                  <a:lnTo>
                    <a:pt x="4857008" y="35626"/>
                  </a:lnTo>
                  <a:lnTo>
                    <a:pt x="4524499" y="35626"/>
                  </a:lnTo>
                  <a:lnTo>
                    <a:pt x="4310743" y="59377"/>
                  </a:lnTo>
                  <a:lnTo>
                    <a:pt x="4013860" y="71252"/>
                  </a:lnTo>
                  <a:lnTo>
                    <a:pt x="3942608" y="23751"/>
                  </a:lnTo>
                  <a:lnTo>
                    <a:pt x="3218213" y="23751"/>
                  </a:lnTo>
                  <a:lnTo>
                    <a:pt x="3182587" y="0"/>
                  </a:lnTo>
                  <a:lnTo>
                    <a:pt x="2078182" y="47502"/>
                  </a:lnTo>
                  <a:lnTo>
                    <a:pt x="1413164" y="213756"/>
                  </a:lnTo>
                  <a:lnTo>
                    <a:pt x="961902" y="308759"/>
                  </a:lnTo>
                  <a:lnTo>
                    <a:pt x="249382" y="629393"/>
                  </a:lnTo>
                  <a:lnTo>
                    <a:pt x="0" y="771896"/>
                  </a:lnTo>
                  <a:lnTo>
                    <a:pt x="201881" y="1104406"/>
                  </a:lnTo>
                  <a:close/>
                </a:path>
              </a:pathLst>
            </a:custGeom>
            <a:solidFill>
              <a:srgbClr val="FDFD36"/>
            </a:solidFill>
            <a:ln>
              <a:solidFill>
                <a:srgbClr val="BEBD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8CD7F12-2C89-4218-AA62-EC2C08A2D5B7}"/>
                </a:ext>
              </a:extLst>
            </p:cNvPr>
            <p:cNvSpPr txBox="1"/>
            <p:nvPr/>
          </p:nvSpPr>
          <p:spPr>
            <a:xfrm>
              <a:off x="5973288" y="5588312"/>
              <a:ext cx="3800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Single Family (up to 8 units/acre)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575D129-DA72-4FDB-88DE-39CD209E5AA5}"/>
              </a:ext>
            </a:extLst>
          </p:cNvPr>
          <p:cNvSpPr txBox="1"/>
          <p:nvPr/>
        </p:nvSpPr>
        <p:spPr>
          <a:xfrm>
            <a:off x="-312" y="-5577"/>
            <a:ext cx="527748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Proposed Future Land Use Map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C96D684-7E1B-4DD6-A3E9-D47129E8BE9F}"/>
              </a:ext>
            </a:extLst>
          </p:cNvPr>
          <p:cNvSpPr/>
          <p:nvPr/>
        </p:nvSpPr>
        <p:spPr>
          <a:xfrm>
            <a:off x="3577590" y="2651760"/>
            <a:ext cx="1600200" cy="2628900"/>
          </a:xfrm>
          <a:custGeom>
            <a:avLst/>
            <a:gdLst>
              <a:gd name="connsiteX0" fmla="*/ 0 w 1600200"/>
              <a:gd name="connsiteY0" fmla="*/ 0 h 2628900"/>
              <a:gd name="connsiteX1" fmla="*/ 1600200 w 1600200"/>
              <a:gd name="connsiteY1" fmla="*/ 11430 h 2628900"/>
              <a:gd name="connsiteX2" fmla="*/ 1577340 w 1600200"/>
              <a:gd name="connsiteY2" fmla="*/ 2148840 h 2628900"/>
              <a:gd name="connsiteX3" fmla="*/ 1120140 w 1600200"/>
              <a:gd name="connsiteY3" fmla="*/ 2228850 h 2628900"/>
              <a:gd name="connsiteX4" fmla="*/ 811530 w 1600200"/>
              <a:gd name="connsiteY4" fmla="*/ 2331720 h 2628900"/>
              <a:gd name="connsiteX5" fmla="*/ 582930 w 1600200"/>
              <a:gd name="connsiteY5" fmla="*/ 2423160 h 2628900"/>
              <a:gd name="connsiteX6" fmla="*/ 251460 w 1600200"/>
              <a:gd name="connsiteY6" fmla="*/ 2537460 h 2628900"/>
              <a:gd name="connsiteX7" fmla="*/ 11430 w 1600200"/>
              <a:gd name="connsiteY7" fmla="*/ 2628900 h 2628900"/>
              <a:gd name="connsiteX8" fmla="*/ 0 w 1600200"/>
              <a:gd name="connsiteY8" fmla="*/ 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0200" h="2628900">
                <a:moveTo>
                  <a:pt x="0" y="0"/>
                </a:moveTo>
                <a:lnTo>
                  <a:pt x="1600200" y="11430"/>
                </a:lnTo>
                <a:lnTo>
                  <a:pt x="1577340" y="2148840"/>
                </a:lnTo>
                <a:lnTo>
                  <a:pt x="1120140" y="2228850"/>
                </a:lnTo>
                <a:lnTo>
                  <a:pt x="811530" y="2331720"/>
                </a:lnTo>
                <a:lnTo>
                  <a:pt x="582930" y="2423160"/>
                </a:lnTo>
                <a:lnTo>
                  <a:pt x="251460" y="2537460"/>
                </a:lnTo>
                <a:lnTo>
                  <a:pt x="11430" y="2628900"/>
                </a:lnTo>
                <a:lnTo>
                  <a:pt x="0" y="0"/>
                </a:lnTo>
                <a:close/>
              </a:path>
            </a:pathLst>
          </a:custGeom>
          <a:solidFill>
            <a:srgbClr val="FEBA34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BD7B91-08A3-45BF-9310-CFB2D8ED14B5}"/>
              </a:ext>
            </a:extLst>
          </p:cNvPr>
          <p:cNvSpPr txBox="1"/>
          <p:nvPr/>
        </p:nvSpPr>
        <p:spPr>
          <a:xfrm>
            <a:off x="3572135" y="3472422"/>
            <a:ext cx="1989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Residential Medium</a:t>
            </a:r>
          </a:p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(8-30 units/acre)</a:t>
            </a:r>
          </a:p>
        </p:txBody>
      </p:sp>
    </p:spTree>
    <p:extLst>
      <p:ext uri="{BB962C8B-B14F-4D97-AF65-F5344CB8AC3E}">
        <p14:creationId xmlns:p14="http://schemas.microsoft.com/office/powerpoint/2010/main" val="1143501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45E8DA4-24C2-4EEA-95F1-45300111701A}"/>
              </a:ext>
            </a:extLst>
          </p:cNvPr>
          <p:cNvSpPr txBox="1"/>
          <p:nvPr/>
        </p:nvSpPr>
        <p:spPr>
          <a:xfrm>
            <a:off x="2331720" y="2509883"/>
            <a:ext cx="7315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RMF8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71EC868-512E-42F8-AA69-7B442EACC663}"/>
              </a:ext>
            </a:extLst>
          </p:cNvPr>
          <p:cNvSpPr/>
          <p:nvPr/>
        </p:nvSpPr>
        <p:spPr>
          <a:xfrm>
            <a:off x="3069374" y="2387755"/>
            <a:ext cx="0" cy="50180"/>
          </a:xfrm>
          <a:custGeom>
            <a:avLst/>
            <a:gdLst>
              <a:gd name="connsiteX0" fmla="*/ 0 w 0"/>
              <a:gd name="connsiteY0" fmla="*/ 0 h 66907"/>
              <a:gd name="connsiteX1" fmla="*/ 0 w 0"/>
              <a:gd name="connsiteY1" fmla="*/ 66907 h 6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6907">
                <a:moveTo>
                  <a:pt x="0" y="0"/>
                </a:moveTo>
                <a:lnTo>
                  <a:pt x="0" y="6690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22C61F5-776F-43B9-9386-90D91819C210}"/>
              </a:ext>
            </a:extLst>
          </p:cNvPr>
          <p:cNvGrpSpPr/>
          <p:nvPr/>
        </p:nvGrpSpPr>
        <p:grpSpPr>
          <a:xfrm>
            <a:off x="44877" y="1314450"/>
            <a:ext cx="9156273" cy="4466968"/>
            <a:chOff x="0" y="868680"/>
            <a:chExt cx="9156273" cy="446696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B4C7E23-42AF-4346-90D1-78BE7234E650}"/>
                </a:ext>
              </a:extLst>
            </p:cNvPr>
            <p:cNvGrpSpPr/>
            <p:nvPr/>
          </p:nvGrpSpPr>
          <p:grpSpPr>
            <a:xfrm>
              <a:off x="0" y="868680"/>
              <a:ext cx="9156273" cy="4466968"/>
              <a:chOff x="0" y="0"/>
              <a:chExt cx="12208364" cy="5955957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C9F85636-C73D-4949-B1EC-A77F3BF56B7D}"/>
                  </a:ext>
                </a:extLst>
              </p:cNvPr>
              <p:cNvGrpSpPr/>
              <p:nvPr/>
            </p:nvGrpSpPr>
            <p:grpSpPr>
              <a:xfrm>
                <a:off x="0" y="0"/>
                <a:ext cx="12208364" cy="5955957"/>
                <a:chOff x="0" y="0"/>
                <a:chExt cx="12208364" cy="5955957"/>
              </a:xfrm>
            </p:grpSpPr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105F7606-2DE9-4183-836F-A5E541EE9E23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2208364" cy="5955957"/>
                  <a:chOff x="0" y="0"/>
                  <a:chExt cx="12208364" cy="5955957"/>
                </a:xfrm>
              </p:grpSpPr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B8BA8507-2641-43D6-8479-A50A3BF6018B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0"/>
                    <a:ext cx="12208364" cy="5955957"/>
                    <a:chOff x="0" y="0"/>
                    <a:chExt cx="12208364" cy="5955957"/>
                  </a:xfrm>
                </p:grpSpPr>
                <p:pic>
                  <p:nvPicPr>
                    <p:cNvPr id="3" name="Picture 2" descr="A picture containing text, map&#10;&#10;Description automatically generated">
                      <a:extLst>
                        <a:ext uri="{FF2B5EF4-FFF2-40B4-BE49-F238E27FC236}">
                          <a16:creationId xmlns:a16="http://schemas.microsoft.com/office/drawing/2014/main" id="{7877DB0D-AF65-4073-9795-C7F806C17AA5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0" y="0"/>
                      <a:ext cx="12208364" cy="5955957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4" name="Freeform: Shape 3">
                      <a:extLst>
                        <a:ext uri="{FF2B5EF4-FFF2-40B4-BE49-F238E27FC236}">
                          <a16:creationId xmlns:a16="http://schemas.microsoft.com/office/drawing/2014/main" id="{3BCA58FE-2869-4D1B-8C7D-882BFC0C8F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21875" y="696687"/>
                      <a:ext cx="1079863" cy="1782645"/>
                    </a:xfrm>
                    <a:custGeom>
                      <a:avLst/>
                      <a:gdLst>
                        <a:gd name="connsiteX0" fmla="*/ 0 w 1079863"/>
                        <a:gd name="connsiteY0" fmla="*/ 0 h 1689463"/>
                        <a:gd name="connsiteX1" fmla="*/ 1079863 w 1079863"/>
                        <a:gd name="connsiteY1" fmla="*/ 8708 h 1689463"/>
                        <a:gd name="connsiteX2" fmla="*/ 1062446 w 1079863"/>
                        <a:gd name="connsiteY2" fmla="*/ 1689463 h 1689463"/>
                        <a:gd name="connsiteX3" fmla="*/ 8709 w 1079863"/>
                        <a:gd name="connsiteY3" fmla="*/ 1689463 h 1689463"/>
                        <a:gd name="connsiteX4" fmla="*/ 0 w 1079863"/>
                        <a:gd name="connsiteY4" fmla="*/ 0 h 16894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079863" h="1689463">
                          <a:moveTo>
                            <a:pt x="0" y="0"/>
                          </a:moveTo>
                          <a:lnTo>
                            <a:pt x="1079863" y="8708"/>
                          </a:lnTo>
                          <a:lnTo>
                            <a:pt x="1062446" y="1689463"/>
                          </a:lnTo>
                          <a:lnTo>
                            <a:pt x="8709" y="168946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1AA7D"/>
                    </a:solidFill>
                    <a:ln>
                      <a:solidFill>
                        <a:srgbClr val="D7C5A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350"/>
                    </a:p>
                  </p:txBody>
                </p:sp>
                <p:sp>
                  <p:nvSpPr>
                    <p:cNvPr id="5" name="Freeform: Shape 4">
                      <a:extLst>
                        <a:ext uri="{FF2B5EF4-FFF2-40B4-BE49-F238E27FC236}">
                          <a16:creationId xmlns:a16="http://schemas.microsoft.com/office/drawing/2014/main" id="{322597D7-A1FA-45BF-BFDE-2A95A15538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13167" y="2311977"/>
                      <a:ext cx="1071155" cy="2111979"/>
                    </a:xfrm>
                    <a:custGeom>
                      <a:avLst/>
                      <a:gdLst>
                        <a:gd name="connsiteX0" fmla="*/ 17417 w 1071154"/>
                        <a:gd name="connsiteY0" fmla="*/ 0 h 2020388"/>
                        <a:gd name="connsiteX1" fmla="*/ 0 w 1071154"/>
                        <a:gd name="connsiteY1" fmla="*/ 2020388 h 2020388"/>
                        <a:gd name="connsiteX2" fmla="*/ 226423 w 1071154"/>
                        <a:gd name="connsiteY2" fmla="*/ 1837508 h 2020388"/>
                        <a:gd name="connsiteX3" fmla="*/ 400594 w 1071154"/>
                        <a:gd name="connsiteY3" fmla="*/ 1698171 h 2020388"/>
                        <a:gd name="connsiteX4" fmla="*/ 687977 w 1071154"/>
                        <a:gd name="connsiteY4" fmla="*/ 1480457 h 2020388"/>
                        <a:gd name="connsiteX5" fmla="*/ 844731 w 1071154"/>
                        <a:gd name="connsiteY5" fmla="*/ 1384663 h 2020388"/>
                        <a:gd name="connsiteX6" fmla="*/ 1053737 w 1071154"/>
                        <a:gd name="connsiteY6" fmla="*/ 1262743 h 2020388"/>
                        <a:gd name="connsiteX7" fmla="*/ 1071154 w 1071154"/>
                        <a:gd name="connsiteY7" fmla="*/ 0 h 2020388"/>
                        <a:gd name="connsiteX8" fmla="*/ 17417 w 1071154"/>
                        <a:gd name="connsiteY8" fmla="*/ 0 h 20203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071154" h="2020388">
                          <a:moveTo>
                            <a:pt x="17417" y="0"/>
                          </a:moveTo>
                          <a:lnTo>
                            <a:pt x="0" y="2020388"/>
                          </a:lnTo>
                          <a:lnTo>
                            <a:pt x="226423" y="1837508"/>
                          </a:lnTo>
                          <a:lnTo>
                            <a:pt x="400594" y="1698171"/>
                          </a:lnTo>
                          <a:lnTo>
                            <a:pt x="687977" y="1480457"/>
                          </a:lnTo>
                          <a:lnTo>
                            <a:pt x="844731" y="1384663"/>
                          </a:lnTo>
                          <a:lnTo>
                            <a:pt x="1053737" y="1262743"/>
                          </a:lnTo>
                          <a:lnTo>
                            <a:pt x="1071154" y="0"/>
                          </a:lnTo>
                          <a:lnTo>
                            <a:pt x="17417" y="0"/>
                          </a:lnTo>
                          <a:close/>
                        </a:path>
                      </a:pathLst>
                    </a:custGeom>
                    <a:solidFill>
                      <a:srgbClr val="C1AA7D"/>
                    </a:solidFill>
                    <a:ln>
                      <a:solidFill>
                        <a:srgbClr val="D7C5A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350"/>
                    </a:p>
                  </p:txBody>
                </p:sp>
                <p:sp>
                  <p:nvSpPr>
                    <p:cNvPr id="7" name="TextBox 6">
                      <a:extLst>
                        <a:ext uri="{FF2B5EF4-FFF2-40B4-BE49-F238E27FC236}">
                          <a16:creationId xmlns:a16="http://schemas.microsoft.com/office/drawing/2014/main" id="{6DF5CE8B-05F1-48D5-9E8B-CD16BC34FB4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83647" y="3795194"/>
                      <a:ext cx="905692" cy="36933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35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RMF5</a:t>
                      </a:r>
                    </a:p>
                  </p:txBody>
                </p:sp>
                <p:sp>
                  <p:nvSpPr>
                    <p:cNvPr id="8" name="TextBox 7">
                      <a:extLst>
                        <a:ext uri="{FF2B5EF4-FFF2-40B4-BE49-F238E27FC236}">
                          <a16:creationId xmlns:a16="http://schemas.microsoft.com/office/drawing/2014/main" id="{DF4354A4-BFE5-44E8-AAC1-E3294800A90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13166" y="4946469"/>
                      <a:ext cx="100148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35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RSF1</a:t>
                      </a:r>
                    </a:p>
                  </p:txBody>
                </p:sp>
                <p:sp>
                  <p:nvSpPr>
                    <p:cNvPr id="9" name="TextBox 8">
                      <a:extLst>
                        <a:ext uri="{FF2B5EF4-FFF2-40B4-BE49-F238E27FC236}">
                          <a16:creationId xmlns:a16="http://schemas.microsoft.com/office/drawing/2014/main" id="{888E23DF-27E4-404C-B135-74BCC655C54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859383" y="4815840"/>
                      <a:ext cx="862148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5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</a:t>
                      </a:r>
                    </a:p>
                  </p:txBody>
                </p:sp>
                <p:sp>
                  <p:nvSpPr>
                    <p:cNvPr id="12" name="Freeform: Shape 11">
                      <a:extLst>
                        <a:ext uri="{FF2B5EF4-FFF2-40B4-BE49-F238E27FC236}">
                          <a16:creationId xmlns:a16="http://schemas.microsoft.com/office/drawing/2014/main" id="{750A9B0F-7429-4416-96FA-AD83616CBF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93029" y="2046514"/>
                      <a:ext cx="0" cy="1628503"/>
                    </a:xfrm>
                    <a:custGeom>
                      <a:avLst/>
                      <a:gdLst>
                        <a:gd name="connsiteX0" fmla="*/ 0 w 0"/>
                        <a:gd name="connsiteY0" fmla="*/ 0 h 1628503"/>
                        <a:gd name="connsiteX1" fmla="*/ 0 w 0"/>
                        <a:gd name="connsiteY1" fmla="*/ 1628503 h 162850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h="1628503">
                          <a:moveTo>
                            <a:pt x="0" y="0"/>
                          </a:moveTo>
                          <a:lnTo>
                            <a:pt x="0" y="1628503"/>
                          </a:lnTo>
                        </a:path>
                      </a:pathLst>
                    </a:custGeom>
                    <a:noFill/>
                    <a:ln w="38100">
                      <a:solidFill>
                        <a:srgbClr val="64BDB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350" dirty="0">
                        <a:ln w="76200">
                          <a:solidFill>
                            <a:srgbClr val="00B0F0"/>
                          </a:solidFill>
                        </a:ln>
                      </a:endParaRPr>
                    </a:p>
                  </p:txBody>
                </p:sp>
              </p:grpSp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43B57635-7BB3-4F42-A4EF-66A9E8EBBDF7}"/>
                      </a:ext>
                    </a:extLst>
                  </p:cNvPr>
                  <p:cNvSpPr txBox="1"/>
                  <p:nvPr/>
                </p:nvSpPr>
                <p:spPr>
                  <a:xfrm>
                    <a:off x="1913860" y="648586"/>
                    <a:ext cx="1031359" cy="38277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35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RM</a:t>
                    </a:r>
                  </a:p>
                </p:txBody>
              </p:sp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C133061B-59AD-43FC-9990-19F460B7F28D}"/>
                      </a:ext>
                    </a:extLst>
                  </p:cNvPr>
                  <p:cNvSpPr txBox="1"/>
                  <p:nvPr/>
                </p:nvSpPr>
                <p:spPr>
                  <a:xfrm>
                    <a:off x="3126971" y="2494572"/>
                    <a:ext cx="90569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35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RMF8</a:t>
                    </a:r>
                  </a:p>
                </p:txBody>
              </p:sp>
            </p:grp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B08803FF-E47B-4AED-BCC6-36F5F937A760}"/>
                    </a:ext>
                  </a:extLst>
                </p:cNvPr>
                <p:cNvSpPr txBox="1"/>
                <p:nvPr/>
              </p:nvSpPr>
              <p:spPr>
                <a:xfrm>
                  <a:off x="0" y="2603621"/>
                  <a:ext cx="88364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35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RMF7</a:t>
                  </a:r>
                </a:p>
              </p:txBody>
            </p:sp>
          </p:grp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4DED291-9D61-4092-890D-9B6EB4650213}"/>
                  </a:ext>
                </a:extLst>
              </p:cNvPr>
              <p:cNvSpPr txBox="1"/>
              <p:nvPr/>
            </p:nvSpPr>
            <p:spPr>
              <a:xfrm>
                <a:off x="8941981" y="1956391"/>
                <a:ext cx="115894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PD</a:t>
                </a:r>
              </a:p>
            </p:txBody>
          </p:sp>
        </p:grp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F820946-E1EE-4749-8E35-A73EA1367D1D}"/>
                </a:ext>
              </a:extLst>
            </p:cNvPr>
            <p:cNvSpPr/>
            <p:nvPr/>
          </p:nvSpPr>
          <p:spPr>
            <a:xfrm>
              <a:off x="3061489" y="2375727"/>
              <a:ext cx="744344" cy="1237786"/>
            </a:xfrm>
            <a:custGeom>
              <a:avLst/>
              <a:gdLst>
                <a:gd name="connsiteX0" fmla="*/ 0 w 992458"/>
                <a:gd name="connsiteY0" fmla="*/ 0 h 1650381"/>
                <a:gd name="connsiteX1" fmla="*/ 970156 w 992458"/>
                <a:gd name="connsiteY1" fmla="*/ 0 h 1650381"/>
                <a:gd name="connsiteX2" fmla="*/ 992458 w 992458"/>
                <a:gd name="connsiteY2" fmla="*/ 1304693 h 1650381"/>
                <a:gd name="connsiteX3" fmla="*/ 256478 w 992458"/>
                <a:gd name="connsiteY3" fmla="*/ 1516566 h 1650381"/>
                <a:gd name="connsiteX4" fmla="*/ 11151 w 992458"/>
                <a:gd name="connsiteY4" fmla="*/ 1650381 h 1650381"/>
                <a:gd name="connsiteX5" fmla="*/ 0 w 992458"/>
                <a:gd name="connsiteY5" fmla="*/ 0 h 1650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2458" h="1650381">
                  <a:moveTo>
                    <a:pt x="0" y="0"/>
                  </a:moveTo>
                  <a:lnTo>
                    <a:pt x="970156" y="0"/>
                  </a:lnTo>
                  <a:lnTo>
                    <a:pt x="992458" y="1304693"/>
                  </a:lnTo>
                  <a:lnTo>
                    <a:pt x="256478" y="1516566"/>
                  </a:lnTo>
                  <a:lnTo>
                    <a:pt x="11151" y="1650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AA7D"/>
            </a:solidFill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3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9F4E451-B2D1-4C71-A24F-84092C93CED1}"/>
                </a:ext>
              </a:extLst>
            </p:cNvPr>
            <p:cNvSpPr txBox="1"/>
            <p:nvPr/>
          </p:nvSpPr>
          <p:spPr>
            <a:xfrm>
              <a:off x="3126564" y="2729409"/>
              <a:ext cx="679269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dirty="0">
                  <a:latin typeface="Arial" panose="020B0604020202020204" pitchFamily="34" charset="0"/>
                  <a:cs typeface="Arial" panose="020B0604020202020204" pitchFamily="34" charset="0"/>
                </a:rPr>
                <a:t>RMF8</a:t>
              </a:r>
            </a:p>
          </p:txBody>
        </p:sp>
      </p:grpSp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71726921-DCA9-4123-A4A7-510A0C2579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17172" y="5996802"/>
            <a:ext cx="9144000" cy="83470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9F0A06CA-4ECB-423F-9621-AF3641E1AEE5}"/>
              </a:ext>
            </a:extLst>
          </p:cNvPr>
          <p:cNvSpPr txBox="1"/>
          <p:nvPr/>
        </p:nvSpPr>
        <p:spPr>
          <a:xfrm>
            <a:off x="1085098" y="331252"/>
            <a:ext cx="6973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Proposed Zoning Map</a:t>
            </a:r>
          </a:p>
        </p:txBody>
      </p:sp>
    </p:spTree>
    <p:extLst>
      <p:ext uri="{BB962C8B-B14F-4D97-AF65-F5344CB8AC3E}">
        <p14:creationId xmlns:p14="http://schemas.microsoft.com/office/powerpoint/2010/main" val="865557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561</Words>
  <Application>Microsoft Office PowerPoint</Application>
  <PresentationFormat>On-screen Show (4:3)</PresentationFormat>
  <Paragraphs>164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Segoe UI Black</vt:lpstr>
      <vt:lpstr>Segoe UI Semibold</vt:lpstr>
      <vt:lpstr>Wingdings</vt:lpstr>
      <vt:lpstr>Office Theme</vt:lpstr>
      <vt:lpstr>Office Theme</vt:lpstr>
      <vt:lpstr>PowerPoint Presentation</vt:lpstr>
      <vt:lpstr>Agenda</vt:lpstr>
      <vt:lpstr>PowerPoint Presentation</vt:lpstr>
      <vt:lpstr>Property Description</vt:lpstr>
      <vt:lpstr>PowerPoint Presentation</vt:lpstr>
      <vt:lpstr>PowerPoint Presentation</vt:lpstr>
      <vt:lpstr>Proposed Changes</vt:lpstr>
      <vt:lpstr>PowerPoint Presentation</vt:lpstr>
      <vt:lpstr>PowerPoint Presentation</vt:lpstr>
      <vt:lpstr>Permitted Uses in RMF-8</vt:lpstr>
      <vt:lpstr>PowerPoint Presentation</vt:lpstr>
      <vt:lpstr>Next Steps</vt:lpstr>
      <vt:lpstr>Contact Information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 Sweger</dc:creator>
  <cp:lastModifiedBy>Onelia Lazzari</cp:lastModifiedBy>
  <cp:revision>12</cp:revision>
  <dcterms:created xsi:type="dcterms:W3CDTF">2020-04-28T17:05:57Z</dcterms:created>
  <dcterms:modified xsi:type="dcterms:W3CDTF">2020-04-30T15:23:44Z</dcterms:modified>
</cp:coreProperties>
</file>