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2" r:id="rId3"/>
    <p:sldId id="259" r:id="rId4"/>
    <p:sldId id="373" r:id="rId5"/>
    <p:sldId id="379" r:id="rId6"/>
    <p:sldId id="385" r:id="rId7"/>
    <p:sldId id="386" r:id="rId8"/>
    <p:sldId id="392" r:id="rId9"/>
    <p:sldId id="390" r:id="rId10"/>
    <p:sldId id="278" r:id="rId11"/>
    <p:sldId id="352" r:id="rId12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FF00"/>
    <a:srgbClr val="C7C5B6"/>
    <a:srgbClr val="00B0F0"/>
    <a:srgbClr val="B7FFB8"/>
    <a:srgbClr val="1D9A78"/>
    <a:srgbClr val="317F3E"/>
    <a:srgbClr val="E6E6E6"/>
    <a:srgbClr val="3E4A35"/>
    <a:srgbClr val="D2B3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64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9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5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5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8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7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1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2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4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9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2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1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46F94-EC57-420C-B6BF-82B84AC348E8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8B34F-8A05-40C1-8D6A-16ACC894D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2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afl.com/neighborhoodworkshops" TargetMode="External"/><Relationship Id="rId2" Type="http://schemas.openxmlformats.org/officeDocument/2006/relationships/hyperlink" Target="mailto:csweger@edaf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E27CAE-02F7-40E5-BEAC-DB51DAAD1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6CC7CE-69CF-47E7-A16F-160E9AFB38F3}"/>
              </a:ext>
            </a:extLst>
          </p:cNvPr>
          <p:cNvSpPr txBox="1"/>
          <p:nvPr/>
        </p:nvSpPr>
        <p:spPr>
          <a:xfrm>
            <a:off x="320948" y="2781322"/>
            <a:ext cx="8177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Dance Alive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Rezoning &amp; Small-Scale Land Use Map Amendment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19A5A-AB72-4B14-B766-E6B9540AD2F1}"/>
              </a:ext>
            </a:extLst>
          </p:cNvPr>
          <p:cNvSpPr txBox="1"/>
          <p:nvPr/>
        </p:nvSpPr>
        <p:spPr>
          <a:xfrm>
            <a:off x="645951" y="5873115"/>
            <a:ext cx="7852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Neighborhood Workshop    January 30, 2023</a:t>
            </a:r>
          </a:p>
        </p:txBody>
      </p:sp>
    </p:spTree>
    <p:extLst>
      <p:ext uri="{BB962C8B-B14F-4D97-AF65-F5344CB8AC3E}">
        <p14:creationId xmlns:p14="http://schemas.microsoft.com/office/powerpoint/2010/main" val="16235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4D44A-DD70-4302-A611-0F89EB792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31683"/>
            <a:ext cx="9144000" cy="83470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7EB7516-E0EB-4D68-BC21-08D33130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146"/>
            <a:ext cx="7886700" cy="62896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D4B1CB-0D1F-4DB2-AEC0-EF1C874A8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950869"/>
            <a:ext cx="8877300" cy="495626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EDA will submit the applications for rezoning and land use change to the City of Gainesville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City of Gainesville will review the applications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City of Gainesville will notify neighboring property owners of the public hearing before the City Plan Board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 Board meeting (TBD: Approx. 3 Months)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City Commission meeting (TBD: Approx. 5 Months)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Development Plan application is submitted, there will be an additional neighborhood meeting &amp; notification process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B7C4CD7-03C1-BC37-62E4-E2BEC7F2BA37}"/>
              </a:ext>
            </a:extLst>
          </p:cNvPr>
          <p:cNvCxnSpPr>
            <a:cxnSpLocks/>
          </p:cNvCxnSpPr>
          <p:nvPr/>
        </p:nvCxnSpPr>
        <p:spPr>
          <a:xfrm>
            <a:off x="0" y="685336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03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18C01-2C94-42D5-82D6-AB9E0BD3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1"/>
            <a:ext cx="7886700" cy="1100136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25516-F111-4C1C-AF70-CF2E9E319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877" y="1406525"/>
            <a:ext cx="78867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Person:	  Clay Sweger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Phone:     (352) 373-3541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Email:    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csweger@edafl.com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Web site: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www.edafl.com/neighborhoodworkshops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Mail:    720 SW 2</a:t>
            </a:r>
            <a:r>
              <a:rPr lang="en-US" sz="36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Avenue</a:t>
            </a:r>
          </a:p>
          <a:p>
            <a:pPr marL="1371600" lvl="3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South Tower, Suite 300</a:t>
            </a:r>
          </a:p>
          <a:p>
            <a:pPr marL="1371600" lvl="3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Gainesville, FL  32601</a:t>
            </a:r>
          </a:p>
          <a:p>
            <a:pPr marL="1371600" lvl="3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1DE1CC3-BA0D-453A-9E02-92B77618FF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17172" y="5996802"/>
            <a:ext cx="9144000" cy="83470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85F235-8C6B-B1DD-248D-5A91CD1736B5}"/>
              </a:ext>
            </a:extLst>
          </p:cNvPr>
          <p:cNvCxnSpPr>
            <a:cxnSpLocks/>
          </p:cNvCxnSpPr>
          <p:nvPr/>
        </p:nvCxnSpPr>
        <p:spPr>
          <a:xfrm>
            <a:off x="0" y="1033577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143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9BC62-6E47-431C-9138-81FDB3A1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317F3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Meeting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8D82E-73B3-4492-8095-20FA4D377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054" y="1690689"/>
            <a:ext cx="8341180" cy="4351338"/>
          </a:xfrm>
        </p:spPr>
        <p:txBody>
          <a:bodyPr/>
          <a:lstStyle/>
          <a:p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This meeting is informational only</a:t>
            </a:r>
          </a:p>
          <a:p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It is required as a part of the City review process</a:t>
            </a:r>
          </a:p>
          <a:p>
            <a:pPr marL="0" indent="0">
              <a:buNone/>
            </a:pPr>
            <a:endParaRPr lang="en-US" sz="2400" dirty="0">
              <a:solidFill>
                <a:srgbClr val="317F3E"/>
              </a:solidFill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You have been muted upon entering</a:t>
            </a:r>
          </a:p>
          <a:p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If you have a question, either:</a:t>
            </a:r>
          </a:p>
          <a:p>
            <a:pPr lvl="1"/>
            <a:r>
              <a:rPr lang="en-US" sz="20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Unmute yourself to speak</a:t>
            </a:r>
          </a:p>
          <a:p>
            <a:pPr lvl="1"/>
            <a:r>
              <a:rPr lang="en-US" sz="20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Type your question in the chat box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3E45722-0F97-4381-9F8F-FED93C8B6C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4"/>
            <a:ext cx="9144000" cy="834705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360DE99-808E-477B-9B07-32CA2D61301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3" y="6190025"/>
            <a:ext cx="751236" cy="501241"/>
          </a:xfrm>
          <a:prstGeom prst="rect">
            <a:avLst/>
          </a:prstGeom>
          <a:solidFill>
            <a:srgbClr val="317F3E"/>
          </a:solidFill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10933D0-31ED-4A42-A0F2-998B71FCE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5"/>
          <a:stretch/>
        </p:blipFill>
        <p:spPr bwMode="auto">
          <a:xfrm>
            <a:off x="116066" y="5341779"/>
            <a:ext cx="8853764" cy="54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C77666-94C9-4B0C-9809-8EA6F9B8F227}"/>
              </a:ext>
            </a:extLst>
          </p:cNvPr>
          <p:cNvSpPr/>
          <p:nvPr/>
        </p:nvSpPr>
        <p:spPr>
          <a:xfrm>
            <a:off x="379143" y="5357916"/>
            <a:ext cx="375618" cy="514303"/>
          </a:xfrm>
          <a:prstGeom prst="rect">
            <a:avLst/>
          </a:prstGeom>
          <a:solidFill>
            <a:srgbClr val="FFFF00">
              <a:alpha val="25882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BBE769-3665-4414-9A81-3C35B4008F1E}"/>
              </a:ext>
            </a:extLst>
          </p:cNvPr>
          <p:cNvSpPr/>
          <p:nvPr/>
        </p:nvSpPr>
        <p:spPr>
          <a:xfrm>
            <a:off x="4509747" y="5341779"/>
            <a:ext cx="375618" cy="514303"/>
          </a:xfrm>
          <a:prstGeom prst="rect">
            <a:avLst/>
          </a:prstGeom>
          <a:solidFill>
            <a:srgbClr val="FFFF00">
              <a:alpha val="25882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95926B-43A0-4C6E-8586-D03185EFDD32}"/>
              </a:ext>
            </a:extLst>
          </p:cNvPr>
          <p:cNvSpPr txBox="1"/>
          <p:nvPr/>
        </p:nvSpPr>
        <p:spPr>
          <a:xfrm>
            <a:off x="116066" y="5038314"/>
            <a:ext cx="668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    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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UNMUTE/MUTE 					   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 </a:t>
            </a:r>
            <a:r>
              <a:rPr lang="en-US" dirty="0"/>
              <a:t>CHAT</a:t>
            </a:r>
          </a:p>
        </p:txBody>
      </p:sp>
    </p:spTree>
    <p:extLst>
      <p:ext uri="{BB962C8B-B14F-4D97-AF65-F5344CB8AC3E}">
        <p14:creationId xmlns:p14="http://schemas.microsoft.com/office/powerpoint/2010/main" val="301077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EB7516-E0EB-4D68-BC21-08D33130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3559"/>
            <a:ext cx="7886700" cy="77107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D4B1CB-0D1F-4DB2-AEC0-EF1C874A8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83" y="1066574"/>
            <a:ext cx="8566952" cy="484595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Property Location &amp; Description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Existing Zoning &amp; Land Use Map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Proposed Zoning &amp; Land Use Changes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E0AC1FB-ECFA-44D0-9D65-09F68686EC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5"/>
            <a:ext cx="9144000" cy="83470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7EF3A1D-2767-A184-5984-A27C4660AC24}"/>
              </a:ext>
            </a:extLst>
          </p:cNvPr>
          <p:cNvCxnSpPr>
            <a:cxnSpLocks/>
          </p:cNvCxnSpPr>
          <p:nvPr/>
        </p:nvCxnSpPr>
        <p:spPr>
          <a:xfrm>
            <a:off x="0" y="919277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86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D1CC5E7-F327-D101-8C37-8F39750CC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5"/>
            <a:ext cx="9144000" cy="834705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D7A57B1A-1C2E-3B0E-EA68-E9FD84CEF013}"/>
              </a:ext>
            </a:extLst>
          </p:cNvPr>
          <p:cNvSpPr/>
          <p:nvPr/>
        </p:nvSpPr>
        <p:spPr>
          <a:xfrm>
            <a:off x="0" y="2448262"/>
            <a:ext cx="1689770" cy="1126772"/>
          </a:xfrm>
          <a:prstGeom prst="wedgeRectCallout">
            <a:avLst>
              <a:gd name="adj1" fmla="val -26955"/>
              <a:gd name="adj2" fmla="val -2145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Property Location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17AE1-3336-689E-427F-13B241052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882" y="64464"/>
            <a:ext cx="7387118" cy="6278654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8FBE5BA4-A7B9-1A67-DE6C-83EE6DCB2FCC}"/>
              </a:ext>
            </a:extLst>
          </p:cNvPr>
          <p:cNvSpPr/>
          <p:nvPr/>
        </p:nvSpPr>
        <p:spPr>
          <a:xfrm rot="16200000">
            <a:off x="3271705" y="1384184"/>
            <a:ext cx="1040235" cy="251670"/>
          </a:xfrm>
          <a:prstGeom prst="wedgeRectCallout">
            <a:avLst>
              <a:gd name="adj1" fmla="val -20833"/>
              <a:gd name="adj2" fmla="val 362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NW 34</a:t>
            </a:r>
            <a:r>
              <a:rPr lang="en-US" sz="1400" b="1" baseline="30000" dirty="0"/>
              <a:t>th</a:t>
            </a:r>
            <a:r>
              <a:rPr lang="en-US" sz="1400" b="1" dirty="0"/>
              <a:t> St.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22582901-4568-8A25-17E8-64D24C2EED47}"/>
              </a:ext>
            </a:extLst>
          </p:cNvPr>
          <p:cNvSpPr/>
          <p:nvPr/>
        </p:nvSpPr>
        <p:spPr>
          <a:xfrm>
            <a:off x="7626990" y="4397230"/>
            <a:ext cx="1231785" cy="225104"/>
          </a:xfrm>
          <a:prstGeom prst="wedgeRectCallout">
            <a:avLst>
              <a:gd name="adj1" fmla="val -20833"/>
              <a:gd name="adj2" fmla="val 362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NW 39</a:t>
            </a:r>
            <a:r>
              <a:rPr lang="en-US" sz="1400" b="1" baseline="30000" dirty="0"/>
              <a:t>th</a:t>
            </a:r>
            <a:r>
              <a:rPr lang="en-US" sz="1400" b="1" dirty="0"/>
              <a:t> Ave.</a:t>
            </a:r>
          </a:p>
        </p:txBody>
      </p:sp>
    </p:spTree>
    <p:extLst>
      <p:ext uri="{BB962C8B-B14F-4D97-AF65-F5344CB8AC3E}">
        <p14:creationId xmlns:p14="http://schemas.microsoft.com/office/powerpoint/2010/main" val="38630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6049C-7715-2DA5-73A0-9738B2B4A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4705"/>
          </a:xfrm>
          <a:solidFill>
            <a:srgbClr val="317F3E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Proposed Land Use &amp; Zoning Changes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903BE18-1EAD-C29E-FC64-776B22C96A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5"/>
            <a:ext cx="9144000" cy="83470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F68E34-BDD1-C45E-D3B4-862A4632DF47}"/>
              </a:ext>
            </a:extLst>
          </p:cNvPr>
          <p:cNvCxnSpPr>
            <a:cxnSpLocks/>
          </p:cNvCxnSpPr>
          <p:nvPr/>
        </p:nvCxnSpPr>
        <p:spPr>
          <a:xfrm>
            <a:off x="0" y="830251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63FB1-6234-4EC5-209C-F790A0E8A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7" y="993966"/>
            <a:ext cx="9046865" cy="487006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u="sng" dirty="0"/>
              <a:t>Land Use Map</a:t>
            </a:r>
          </a:p>
          <a:p>
            <a:pPr lvl="1"/>
            <a:r>
              <a:rPr lang="en-US" dirty="0"/>
              <a:t>From:  	Single Family 			5.7 Ac. (+/-)</a:t>
            </a:r>
          </a:p>
          <a:p>
            <a:pPr lvl="1"/>
            <a:r>
              <a:rPr lang="en-US" dirty="0"/>
              <a:t>To:  	Planned Use District 		5.7 Ac. (+/-)</a:t>
            </a:r>
          </a:p>
          <a:p>
            <a:pPr marL="457200" lvl="1" indent="0">
              <a:buNone/>
            </a:pPr>
            <a:r>
              <a:rPr lang="en-US" dirty="0"/>
              <a:t>           	</a:t>
            </a:r>
          </a:p>
          <a:p>
            <a:r>
              <a:rPr lang="en-US" u="sng" dirty="0"/>
              <a:t>Zoning Map</a:t>
            </a:r>
          </a:p>
          <a:p>
            <a:pPr lvl="1"/>
            <a:r>
              <a:rPr lang="en-US" dirty="0"/>
              <a:t>From:  	RSF-4				5.7 Ac. (+/-)</a:t>
            </a:r>
          </a:p>
          <a:p>
            <a:pPr lvl="1"/>
            <a:r>
              <a:rPr lang="en-US" dirty="0"/>
              <a:t>To:  	Planned Development (PD)	5.7 Ac. (+/-)</a:t>
            </a:r>
          </a:p>
          <a:p>
            <a:pPr marL="914400" lvl="2" indent="0">
              <a:buNone/>
            </a:pPr>
            <a:r>
              <a:rPr lang="en-US" dirty="0">
                <a:highlight>
                  <a:srgbClr val="FFFF00"/>
                </a:highlight>
              </a:rPr>
              <a:t>	</a:t>
            </a:r>
          </a:p>
          <a:p>
            <a:r>
              <a:rPr lang="en-US" u="sng" dirty="0"/>
              <a:t>Summary of Proposed Changes</a:t>
            </a:r>
          </a:p>
          <a:p>
            <a:pPr lvl="1"/>
            <a:r>
              <a:rPr lang="en-US" dirty="0"/>
              <a:t>Change permitted uses of land from residential to a site-specific zoning that will allow Dance Alive to locate on the property.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F29EF5-79D4-40E8-A842-D9AE8D4C92A2}"/>
              </a:ext>
            </a:extLst>
          </p:cNvPr>
          <p:cNvCxnSpPr>
            <a:cxnSpLocks/>
          </p:cNvCxnSpPr>
          <p:nvPr/>
        </p:nvCxnSpPr>
        <p:spPr>
          <a:xfrm>
            <a:off x="0" y="6041212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79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927CA048-CFC4-39B7-5E8A-3DAF82408158}"/>
              </a:ext>
            </a:extLst>
          </p:cNvPr>
          <p:cNvSpPr txBox="1">
            <a:spLocks/>
          </p:cNvSpPr>
          <p:nvPr/>
        </p:nvSpPr>
        <p:spPr>
          <a:xfrm>
            <a:off x="209725" y="258117"/>
            <a:ext cx="8724550" cy="77107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Proposed Land Use Map Change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8B906107-A5AD-B7CC-310D-3F455F16BFB9}"/>
              </a:ext>
            </a:extLst>
          </p:cNvPr>
          <p:cNvSpPr txBox="1">
            <a:spLocks/>
          </p:cNvSpPr>
          <p:nvPr/>
        </p:nvSpPr>
        <p:spPr>
          <a:xfrm>
            <a:off x="209725" y="5317937"/>
            <a:ext cx="4362275" cy="12415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b="1" u="sng" dirty="0">
                <a:latin typeface="Arial" panose="020B0604020202020204" pitchFamily="34" charset="0"/>
                <a:cs typeface="Arial" panose="020B0604020202020204" pitchFamily="34" charset="0"/>
              </a:rPr>
              <a:t>Proposed Land Use Map Change:</a:t>
            </a:r>
          </a:p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From:  Single Family                 (5.7 Ac. +/-)</a:t>
            </a:r>
          </a:p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To:       Planned Use District      (5.7 Ac. +/-)</a:t>
            </a:r>
          </a:p>
          <a:p>
            <a:pPr marL="0" indent="0">
              <a:buNone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F01A88-F63C-98E3-BB4A-12464FD4E973}"/>
              </a:ext>
            </a:extLst>
          </p:cNvPr>
          <p:cNvCxnSpPr>
            <a:cxnSpLocks/>
          </p:cNvCxnSpPr>
          <p:nvPr/>
        </p:nvCxnSpPr>
        <p:spPr>
          <a:xfrm>
            <a:off x="0" y="919277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08C2E8-3923-97AE-A0DE-4C8F2D726C37}"/>
              </a:ext>
            </a:extLst>
          </p:cNvPr>
          <p:cNvCxnSpPr>
            <a:cxnSpLocks/>
          </p:cNvCxnSpPr>
          <p:nvPr/>
        </p:nvCxnSpPr>
        <p:spPr>
          <a:xfrm>
            <a:off x="0" y="5148726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4D937BB-683B-4F23-A219-DA5916C83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56"/>
          <a:stretch/>
        </p:blipFill>
        <p:spPr>
          <a:xfrm>
            <a:off x="0" y="1039519"/>
            <a:ext cx="4496498" cy="35796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B74398-0C94-E5B4-9B7D-40C9348722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71"/>
          <a:stretch/>
        </p:blipFill>
        <p:spPr>
          <a:xfrm>
            <a:off x="4647501" y="1029190"/>
            <a:ext cx="4496499" cy="3590014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8807557-DD59-A432-047B-CC62125E85E2}"/>
              </a:ext>
            </a:extLst>
          </p:cNvPr>
          <p:cNvSpPr/>
          <p:nvPr/>
        </p:nvSpPr>
        <p:spPr>
          <a:xfrm rot="16200000">
            <a:off x="5839975" y="1833455"/>
            <a:ext cx="945482" cy="176173"/>
          </a:xfrm>
          <a:prstGeom prst="wedgeRectCallout">
            <a:avLst>
              <a:gd name="adj1" fmla="val -20833"/>
              <a:gd name="adj2" fmla="val 362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NW 34</a:t>
            </a:r>
            <a:r>
              <a:rPr lang="en-US" sz="1200" b="1" baseline="30000" dirty="0"/>
              <a:t>th</a:t>
            </a:r>
            <a:r>
              <a:rPr lang="en-US" sz="1200" b="1" dirty="0"/>
              <a:t> St.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697FE766-BF94-6A0E-54A7-53F4D135FB24}"/>
              </a:ext>
            </a:extLst>
          </p:cNvPr>
          <p:cNvSpPr/>
          <p:nvPr/>
        </p:nvSpPr>
        <p:spPr>
          <a:xfrm rot="16200000">
            <a:off x="1167310" y="1943366"/>
            <a:ext cx="945482" cy="176173"/>
          </a:xfrm>
          <a:prstGeom prst="wedgeRectCallout">
            <a:avLst>
              <a:gd name="adj1" fmla="val -20833"/>
              <a:gd name="adj2" fmla="val 362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NW 34</a:t>
            </a:r>
            <a:r>
              <a:rPr lang="en-US" sz="1200" b="1" baseline="30000" dirty="0"/>
              <a:t>th</a:t>
            </a:r>
            <a:r>
              <a:rPr lang="en-US" sz="1200" b="1" dirty="0"/>
              <a:t> St.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7C1E9BE7-B25C-77E0-105F-201A6044F40C}"/>
              </a:ext>
            </a:extLst>
          </p:cNvPr>
          <p:cNvSpPr/>
          <p:nvPr/>
        </p:nvSpPr>
        <p:spPr>
          <a:xfrm>
            <a:off x="2592197" y="3337769"/>
            <a:ext cx="1122892" cy="182462"/>
          </a:xfrm>
          <a:prstGeom prst="wedgeRectCallout">
            <a:avLst>
              <a:gd name="adj1" fmla="val -20833"/>
              <a:gd name="adj2" fmla="val 362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NW 39</a:t>
            </a:r>
            <a:r>
              <a:rPr lang="en-US" sz="1200" b="1" baseline="30000" dirty="0"/>
              <a:t>th</a:t>
            </a:r>
            <a:r>
              <a:rPr lang="en-US" sz="1200" b="1" dirty="0"/>
              <a:t> Ave.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0D029391-4C9E-A1FD-B708-D77B73C2A618}"/>
              </a:ext>
            </a:extLst>
          </p:cNvPr>
          <p:cNvSpPr/>
          <p:nvPr/>
        </p:nvSpPr>
        <p:spPr>
          <a:xfrm>
            <a:off x="7190762" y="3369943"/>
            <a:ext cx="1122892" cy="182462"/>
          </a:xfrm>
          <a:prstGeom prst="wedgeRectCallout">
            <a:avLst>
              <a:gd name="adj1" fmla="val -20833"/>
              <a:gd name="adj2" fmla="val 362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NW 39</a:t>
            </a:r>
            <a:r>
              <a:rPr lang="en-US" sz="1200" b="1" baseline="30000" dirty="0"/>
              <a:t>th</a:t>
            </a:r>
            <a:r>
              <a:rPr lang="en-US" sz="1200" b="1" dirty="0"/>
              <a:t> Ave.</a:t>
            </a:r>
          </a:p>
        </p:txBody>
      </p:sp>
    </p:spTree>
    <p:extLst>
      <p:ext uri="{BB962C8B-B14F-4D97-AF65-F5344CB8AC3E}">
        <p14:creationId xmlns:p14="http://schemas.microsoft.com/office/powerpoint/2010/main" val="151033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927CA048-CFC4-39B7-5E8A-3DAF82408158}"/>
              </a:ext>
            </a:extLst>
          </p:cNvPr>
          <p:cNvSpPr txBox="1">
            <a:spLocks/>
          </p:cNvSpPr>
          <p:nvPr/>
        </p:nvSpPr>
        <p:spPr>
          <a:xfrm>
            <a:off x="209724" y="0"/>
            <a:ext cx="8724550" cy="771073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Proposed Zoning Map Change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8B906107-A5AD-B7CC-310D-3F455F16BFB9}"/>
              </a:ext>
            </a:extLst>
          </p:cNvPr>
          <p:cNvSpPr txBox="1">
            <a:spLocks/>
          </p:cNvSpPr>
          <p:nvPr/>
        </p:nvSpPr>
        <p:spPr>
          <a:xfrm>
            <a:off x="52388" y="4922123"/>
            <a:ext cx="4488110" cy="13018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b="1" u="sng" dirty="0">
                <a:latin typeface="Arial" panose="020B0604020202020204" pitchFamily="34" charset="0"/>
                <a:cs typeface="Arial" panose="020B0604020202020204" pitchFamily="34" charset="0"/>
              </a:rPr>
              <a:t>Proposed Zoning Map Change: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From:  RSF-4		        (5.7 Ac. +/-)</a:t>
            </a:r>
          </a:p>
          <a:p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To:       Planned Development     (5.7 Ac. +/-)</a:t>
            </a:r>
          </a:p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F01A88-F63C-98E3-BB4A-12464FD4E973}"/>
              </a:ext>
            </a:extLst>
          </p:cNvPr>
          <p:cNvCxnSpPr>
            <a:cxnSpLocks/>
          </p:cNvCxnSpPr>
          <p:nvPr/>
        </p:nvCxnSpPr>
        <p:spPr>
          <a:xfrm>
            <a:off x="0" y="634051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08C2E8-3923-97AE-A0DE-4C8F2D726C37}"/>
              </a:ext>
            </a:extLst>
          </p:cNvPr>
          <p:cNvCxnSpPr>
            <a:cxnSpLocks/>
          </p:cNvCxnSpPr>
          <p:nvPr/>
        </p:nvCxnSpPr>
        <p:spPr>
          <a:xfrm>
            <a:off x="0" y="4385328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9C838CD-9AC6-6C2C-8F18-557CB7F148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98"/>
          <a:stretch/>
        </p:blipFill>
        <p:spPr>
          <a:xfrm>
            <a:off x="-2" y="705404"/>
            <a:ext cx="4420999" cy="3560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6EDD12-E755-7CAB-CE96-31D6AB9288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90"/>
          <a:stretch/>
        </p:blipFill>
        <p:spPr>
          <a:xfrm>
            <a:off x="4485327" y="705404"/>
            <a:ext cx="4658673" cy="3560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505675-DDC3-C9AA-E96A-885A0715C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669" y="4922123"/>
            <a:ext cx="4418944" cy="15179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6D21A3C4-0D76-6F78-DC42-E1CDDED60059}"/>
              </a:ext>
            </a:extLst>
          </p:cNvPr>
          <p:cNvSpPr/>
          <p:nvPr/>
        </p:nvSpPr>
        <p:spPr>
          <a:xfrm rot="16200000">
            <a:off x="1125364" y="1917112"/>
            <a:ext cx="945482" cy="176173"/>
          </a:xfrm>
          <a:prstGeom prst="wedgeRectCallout">
            <a:avLst>
              <a:gd name="adj1" fmla="val -20833"/>
              <a:gd name="adj2" fmla="val 362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NW 34</a:t>
            </a:r>
            <a:r>
              <a:rPr lang="en-US" sz="1200" b="1" baseline="30000" dirty="0"/>
              <a:t>th</a:t>
            </a:r>
            <a:r>
              <a:rPr lang="en-US" sz="1200" b="1" dirty="0"/>
              <a:t> St.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D9199BCA-F18F-AB55-EA9D-FD9EA7AF6B5E}"/>
              </a:ext>
            </a:extLst>
          </p:cNvPr>
          <p:cNvSpPr/>
          <p:nvPr/>
        </p:nvSpPr>
        <p:spPr>
          <a:xfrm rot="16200000">
            <a:off x="5665207" y="1957622"/>
            <a:ext cx="945482" cy="176173"/>
          </a:xfrm>
          <a:prstGeom prst="wedgeRectCallout">
            <a:avLst>
              <a:gd name="adj1" fmla="val -20833"/>
              <a:gd name="adj2" fmla="val 362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NW 34</a:t>
            </a:r>
            <a:r>
              <a:rPr lang="en-US" sz="1200" b="1" baseline="30000" dirty="0"/>
              <a:t>th</a:t>
            </a:r>
            <a:r>
              <a:rPr lang="en-US" sz="1200" b="1" dirty="0"/>
              <a:t> St.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D54B6D7E-153B-7CE8-22E9-8ACE9FD2718C}"/>
              </a:ext>
            </a:extLst>
          </p:cNvPr>
          <p:cNvSpPr/>
          <p:nvPr/>
        </p:nvSpPr>
        <p:spPr>
          <a:xfrm>
            <a:off x="6996417" y="3337769"/>
            <a:ext cx="1122892" cy="182462"/>
          </a:xfrm>
          <a:prstGeom prst="wedgeRectCallout">
            <a:avLst>
              <a:gd name="adj1" fmla="val -20833"/>
              <a:gd name="adj2" fmla="val 362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NW 39</a:t>
            </a:r>
            <a:r>
              <a:rPr lang="en-US" sz="1200" b="1" baseline="30000" dirty="0"/>
              <a:t>th</a:t>
            </a:r>
            <a:r>
              <a:rPr lang="en-US" sz="1200" b="1" dirty="0"/>
              <a:t> Ave.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F19F34D1-56A5-A40C-7C19-4DF0A98254C9}"/>
              </a:ext>
            </a:extLst>
          </p:cNvPr>
          <p:cNvSpPr/>
          <p:nvPr/>
        </p:nvSpPr>
        <p:spPr>
          <a:xfrm>
            <a:off x="2449584" y="3246538"/>
            <a:ext cx="1122892" cy="182462"/>
          </a:xfrm>
          <a:prstGeom prst="wedgeRectCallout">
            <a:avLst>
              <a:gd name="adj1" fmla="val -20833"/>
              <a:gd name="adj2" fmla="val 362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NW 39</a:t>
            </a:r>
            <a:r>
              <a:rPr lang="en-US" sz="1200" b="1" baseline="30000" dirty="0"/>
              <a:t>th</a:t>
            </a:r>
            <a:r>
              <a:rPr lang="en-US" sz="1200" b="1" dirty="0"/>
              <a:t> Ave.</a:t>
            </a:r>
          </a:p>
        </p:txBody>
      </p:sp>
    </p:spTree>
    <p:extLst>
      <p:ext uri="{BB962C8B-B14F-4D97-AF65-F5344CB8AC3E}">
        <p14:creationId xmlns:p14="http://schemas.microsoft.com/office/powerpoint/2010/main" val="4117920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6049C-7715-2DA5-73A0-9738B2B4A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4705"/>
          </a:xfrm>
          <a:solidFill>
            <a:srgbClr val="317F3E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Land Use &amp; Zoning Changes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903BE18-1EAD-C29E-FC64-776B22C96A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5"/>
            <a:ext cx="9144000" cy="83470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F68E34-BDD1-C45E-D3B4-862A4632DF47}"/>
              </a:ext>
            </a:extLst>
          </p:cNvPr>
          <p:cNvCxnSpPr>
            <a:cxnSpLocks/>
          </p:cNvCxnSpPr>
          <p:nvPr/>
        </p:nvCxnSpPr>
        <p:spPr>
          <a:xfrm>
            <a:off x="0" y="830251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63FB1-6234-4EC5-209C-F790A0E8A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2783"/>
            <a:ext cx="8776650" cy="449243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Permitted Uses in PD / PUD</a:t>
            </a:r>
            <a:endParaRPr lang="en-US" sz="18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	Dance studio including classes and rehearsals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	Yoga and Pilates classes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	Music classes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	Theater for accessory dance and music performances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	Customary accessory uses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	Theater rental for non-profit cultural organization performances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g.	Accessory outdoor events in central open space area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h.	Storage building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u="sng" dirty="0"/>
              <a:t>Note</a:t>
            </a:r>
            <a:r>
              <a:rPr lang="en-US" dirty="0"/>
              <a:t>:  Proposed Land Use &amp; Zoning Map will not allow other uses.  Only the uses proposed will be permitted.  This is </a:t>
            </a:r>
            <a:r>
              <a:rPr lang="en-US" u="sng" dirty="0"/>
              <a:t>not</a:t>
            </a:r>
            <a:r>
              <a:rPr lang="en-US" dirty="0"/>
              <a:t> a rezoning to commercial, which could allow a wide variety of uses, like gas stations, convenience stores, etc.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F29EF5-79D4-40E8-A842-D9AE8D4C92A2}"/>
              </a:ext>
            </a:extLst>
          </p:cNvPr>
          <p:cNvCxnSpPr>
            <a:cxnSpLocks/>
          </p:cNvCxnSpPr>
          <p:nvPr/>
        </p:nvCxnSpPr>
        <p:spPr>
          <a:xfrm>
            <a:off x="0" y="6041212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8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D1CC5E7-F327-D101-8C37-8F39750CC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5"/>
            <a:ext cx="9144000" cy="834705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D7A57B1A-1C2E-3B0E-EA68-E9FD84CEF013}"/>
              </a:ext>
            </a:extLst>
          </p:cNvPr>
          <p:cNvSpPr/>
          <p:nvPr/>
        </p:nvSpPr>
        <p:spPr>
          <a:xfrm>
            <a:off x="155061" y="3342606"/>
            <a:ext cx="2445314" cy="1557481"/>
          </a:xfrm>
          <a:prstGeom prst="wedgeRectCallout">
            <a:avLst>
              <a:gd name="adj1" fmla="val -26955"/>
              <a:gd name="adj2" fmla="val -2145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PD Plan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&amp; 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Aerial Photo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17AE1-3336-689E-427F-13B241052D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89" t="20105" b="2472"/>
          <a:stretch/>
        </p:blipFill>
        <p:spPr>
          <a:xfrm>
            <a:off x="2642532" y="1996863"/>
            <a:ext cx="6501468" cy="48611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8EDB0C-BA5F-92C6-9269-7C358F140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4920" y="3057916"/>
            <a:ext cx="2776755" cy="188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DEB4FE-927A-CEDE-9E71-5CEE361D6468}"/>
              </a:ext>
            </a:extLst>
          </p:cNvPr>
          <p:cNvSpPr/>
          <p:nvPr/>
        </p:nvSpPr>
        <p:spPr>
          <a:xfrm>
            <a:off x="4014113" y="3020641"/>
            <a:ext cx="2777562" cy="1920775"/>
          </a:xfrm>
          <a:custGeom>
            <a:avLst/>
            <a:gdLst>
              <a:gd name="connsiteX0" fmla="*/ 0 w 2776755"/>
              <a:gd name="connsiteY0" fmla="*/ 0 h 1945942"/>
              <a:gd name="connsiteX1" fmla="*/ 2776755 w 2776755"/>
              <a:gd name="connsiteY1" fmla="*/ 0 h 1945942"/>
              <a:gd name="connsiteX2" fmla="*/ 2776755 w 2776755"/>
              <a:gd name="connsiteY2" fmla="*/ 1945942 h 1945942"/>
              <a:gd name="connsiteX3" fmla="*/ 0 w 2776755"/>
              <a:gd name="connsiteY3" fmla="*/ 1945942 h 1945942"/>
              <a:gd name="connsiteX4" fmla="*/ 0 w 2776755"/>
              <a:gd name="connsiteY4" fmla="*/ 0 h 1945942"/>
              <a:gd name="connsiteX0" fmla="*/ 0 w 2785144"/>
              <a:gd name="connsiteY0" fmla="*/ 0 h 1945942"/>
              <a:gd name="connsiteX1" fmla="*/ 2785144 w 2785144"/>
              <a:gd name="connsiteY1" fmla="*/ 41945 h 1945942"/>
              <a:gd name="connsiteX2" fmla="*/ 2776755 w 2785144"/>
              <a:gd name="connsiteY2" fmla="*/ 1945942 h 1945942"/>
              <a:gd name="connsiteX3" fmla="*/ 0 w 2785144"/>
              <a:gd name="connsiteY3" fmla="*/ 1945942 h 1945942"/>
              <a:gd name="connsiteX4" fmla="*/ 0 w 2785144"/>
              <a:gd name="connsiteY4" fmla="*/ 0 h 1945942"/>
              <a:gd name="connsiteX0" fmla="*/ 0 w 2777562"/>
              <a:gd name="connsiteY0" fmla="*/ 0 h 1945942"/>
              <a:gd name="connsiteX1" fmla="*/ 2776755 w 2777562"/>
              <a:gd name="connsiteY1" fmla="*/ 25167 h 1945942"/>
              <a:gd name="connsiteX2" fmla="*/ 2776755 w 2777562"/>
              <a:gd name="connsiteY2" fmla="*/ 1945942 h 1945942"/>
              <a:gd name="connsiteX3" fmla="*/ 0 w 2777562"/>
              <a:gd name="connsiteY3" fmla="*/ 1945942 h 1945942"/>
              <a:gd name="connsiteX4" fmla="*/ 0 w 2777562"/>
              <a:gd name="connsiteY4" fmla="*/ 0 h 1945942"/>
              <a:gd name="connsiteX0" fmla="*/ 8389 w 2777562"/>
              <a:gd name="connsiteY0" fmla="*/ 0 h 1920775"/>
              <a:gd name="connsiteX1" fmla="*/ 2776755 w 2777562"/>
              <a:gd name="connsiteY1" fmla="*/ 0 h 1920775"/>
              <a:gd name="connsiteX2" fmla="*/ 2776755 w 2777562"/>
              <a:gd name="connsiteY2" fmla="*/ 1920775 h 1920775"/>
              <a:gd name="connsiteX3" fmla="*/ 0 w 2777562"/>
              <a:gd name="connsiteY3" fmla="*/ 1920775 h 1920775"/>
              <a:gd name="connsiteX4" fmla="*/ 8389 w 2777562"/>
              <a:gd name="connsiteY4" fmla="*/ 0 h 192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562" h="1920775">
                <a:moveTo>
                  <a:pt x="8389" y="0"/>
                </a:moveTo>
                <a:lnTo>
                  <a:pt x="2776755" y="0"/>
                </a:lnTo>
                <a:cubicBezTo>
                  <a:pt x="2773959" y="634666"/>
                  <a:pt x="2779551" y="1286109"/>
                  <a:pt x="2776755" y="1920775"/>
                </a:cubicBezTo>
                <a:lnTo>
                  <a:pt x="0" y="1920775"/>
                </a:lnTo>
                <a:cubicBezTo>
                  <a:pt x="2796" y="1280517"/>
                  <a:pt x="5593" y="640258"/>
                  <a:pt x="8389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DA77DB-DBE8-BE31-58D8-569F54483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909271" cy="243500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23316F1-777C-1ED9-9194-1F4CBDFD06AE}"/>
              </a:ext>
            </a:extLst>
          </p:cNvPr>
          <p:cNvCxnSpPr>
            <a:cxnSpLocks/>
          </p:cNvCxnSpPr>
          <p:nvPr/>
        </p:nvCxnSpPr>
        <p:spPr>
          <a:xfrm>
            <a:off x="3824159" y="2819305"/>
            <a:ext cx="379907" cy="0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A7C5994-FF11-F2BC-45DF-32BEA4D3B290}"/>
              </a:ext>
            </a:extLst>
          </p:cNvPr>
          <p:cNvCxnSpPr>
            <a:cxnSpLocks/>
          </p:cNvCxnSpPr>
          <p:nvPr/>
        </p:nvCxnSpPr>
        <p:spPr>
          <a:xfrm>
            <a:off x="4380451" y="2819305"/>
            <a:ext cx="0" cy="362125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E34DE6-9C47-BCE0-85A1-AD2CBEE538ED}"/>
              </a:ext>
            </a:extLst>
          </p:cNvPr>
          <p:cNvCxnSpPr>
            <a:cxnSpLocks/>
          </p:cNvCxnSpPr>
          <p:nvPr/>
        </p:nvCxnSpPr>
        <p:spPr>
          <a:xfrm>
            <a:off x="5409655" y="4696456"/>
            <a:ext cx="0" cy="407262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B79186A2-B4B5-BB37-43F8-665E360801F0}"/>
              </a:ext>
            </a:extLst>
          </p:cNvPr>
          <p:cNvSpPr/>
          <p:nvPr/>
        </p:nvSpPr>
        <p:spPr>
          <a:xfrm>
            <a:off x="4121994" y="4064375"/>
            <a:ext cx="840689" cy="165493"/>
          </a:xfrm>
          <a:prstGeom prst="wedgeRectCallout">
            <a:avLst>
              <a:gd name="adj1" fmla="val -9824"/>
              <a:gd name="adj2" fmla="val 49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BUILDING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6447543A-CD4E-9891-ACC5-62544F19FC42}"/>
              </a:ext>
            </a:extLst>
          </p:cNvPr>
          <p:cNvSpPr/>
          <p:nvPr/>
        </p:nvSpPr>
        <p:spPr>
          <a:xfrm>
            <a:off x="4151817" y="3370286"/>
            <a:ext cx="1659222" cy="221795"/>
          </a:xfrm>
          <a:prstGeom prst="wedgeRectCallout">
            <a:avLst>
              <a:gd name="adj1" fmla="val -9824"/>
              <a:gd name="adj2" fmla="val 49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DRIVEWAY / PARKING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345C2A92-D2F9-2501-F95C-62B048D34F41}"/>
              </a:ext>
            </a:extLst>
          </p:cNvPr>
          <p:cNvSpPr/>
          <p:nvPr/>
        </p:nvSpPr>
        <p:spPr>
          <a:xfrm>
            <a:off x="5682644" y="3740697"/>
            <a:ext cx="780173" cy="195433"/>
          </a:xfrm>
          <a:prstGeom prst="wedgeRectCallout">
            <a:avLst>
              <a:gd name="adj1" fmla="val -9824"/>
              <a:gd name="adj2" fmla="val 49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SMF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D961CF97-4637-AA58-4E1D-2AC02247D65D}"/>
              </a:ext>
            </a:extLst>
          </p:cNvPr>
          <p:cNvSpPr/>
          <p:nvPr/>
        </p:nvSpPr>
        <p:spPr>
          <a:xfrm>
            <a:off x="5811039" y="4639656"/>
            <a:ext cx="780173" cy="195433"/>
          </a:xfrm>
          <a:prstGeom prst="wedgeRectCallout">
            <a:avLst>
              <a:gd name="adj1" fmla="val -9824"/>
              <a:gd name="adj2" fmla="val 49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BUFFER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0633C2DE-F678-79BE-B9C0-CA14255E2371}"/>
              </a:ext>
            </a:extLst>
          </p:cNvPr>
          <p:cNvSpPr/>
          <p:nvPr/>
        </p:nvSpPr>
        <p:spPr>
          <a:xfrm>
            <a:off x="5750656" y="3133108"/>
            <a:ext cx="780173" cy="195433"/>
          </a:xfrm>
          <a:prstGeom prst="wedgeRectCallout">
            <a:avLst>
              <a:gd name="adj1" fmla="val -9824"/>
              <a:gd name="adj2" fmla="val 49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BLDG.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6365EFE3-60A1-1CBA-58D1-1DFFB3803725}"/>
              </a:ext>
            </a:extLst>
          </p:cNvPr>
          <p:cNvSpPr/>
          <p:nvPr/>
        </p:nvSpPr>
        <p:spPr>
          <a:xfrm>
            <a:off x="4462734" y="4652444"/>
            <a:ext cx="780173" cy="195433"/>
          </a:xfrm>
          <a:prstGeom prst="wedgeRectCallout">
            <a:avLst>
              <a:gd name="adj1" fmla="val -9824"/>
              <a:gd name="adj2" fmla="val 498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BUFFER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20C2EF7A-038C-74F3-C371-8E79CDA53550}"/>
              </a:ext>
            </a:extLst>
          </p:cNvPr>
          <p:cNvSpPr/>
          <p:nvPr/>
        </p:nvSpPr>
        <p:spPr>
          <a:xfrm rot="16200000">
            <a:off x="6140742" y="3670301"/>
            <a:ext cx="780173" cy="377505"/>
          </a:xfrm>
          <a:prstGeom prst="wedgeRectCallout">
            <a:avLst>
              <a:gd name="adj1" fmla="val -9824"/>
              <a:gd name="adj2" fmla="val 4989"/>
            </a:avLst>
          </a:prstGeom>
          <a:solidFill>
            <a:srgbClr val="B7F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BUFFER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93F747F-D6E9-B993-8FF5-E4097369E2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340" y="82539"/>
            <a:ext cx="3437812" cy="21368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DC29785B-A1D4-4CD7-51BA-09B46AE1ADEE}"/>
              </a:ext>
            </a:extLst>
          </p:cNvPr>
          <p:cNvSpPr/>
          <p:nvPr/>
        </p:nvSpPr>
        <p:spPr>
          <a:xfrm>
            <a:off x="7660354" y="5103718"/>
            <a:ext cx="1122892" cy="182462"/>
          </a:xfrm>
          <a:prstGeom prst="wedgeRectCallout">
            <a:avLst>
              <a:gd name="adj1" fmla="val -20833"/>
              <a:gd name="adj2" fmla="val 362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NW 39</a:t>
            </a:r>
            <a:r>
              <a:rPr lang="en-US" sz="1200" b="1" baseline="30000" dirty="0"/>
              <a:t>th</a:t>
            </a:r>
            <a:r>
              <a:rPr lang="en-US" sz="1200" b="1" dirty="0"/>
              <a:t> Ave.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A404487-C030-5B29-E111-BEDB05AD9025}"/>
              </a:ext>
            </a:extLst>
          </p:cNvPr>
          <p:cNvSpPr/>
          <p:nvPr/>
        </p:nvSpPr>
        <p:spPr>
          <a:xfrm rot="16200000">
            <a:off x="3348443" y="5943738"/>
            <a:ext cx="945482" cy="176173"/>
          </a:xfrm>
          <a:prstGeom prst="wedgeRectCallout">
            <a:avLst>
              <a:gd name="adj1" fmla="val -20833"/>
              <a:gd name="adj2" fmla="val 3620"/>
            </a:avLst>
          </a:prstGeom>
          <a:solidFill>
            <a:srgbClr val="33CC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NW 34</a:t>
            </a:r>
            <a:r>
              <a:rPr lang="en-US" sz="1200" b="1" baseline="30000" dirty="0"/>
              <a:t>th</a:t>
            </a:r>
            <a:r>
              <a:rPr lang="en-US" sz="1200" b="1" dirty="0"/>
              <a:t> St.</a:t>
            </a:r>
          </a:p>
        </p:txBody>
      </p:sp>
    </p:spTree>
    <p:extLst>
      <p:ext uri="{BB962C8B-B14F-4D97-AF65-F5344CB8AC3E}">
        <p14:creationId xmlns:p14="http://schemas.microsoft.com/office/powerpoint/2010/main" val="146267536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562</Words>
  <Application>Microsoft Office PowerPoint</Application>
  <PresentationFormat>On-screen Show (4:3)</PresentationFormat>
  <Paragraphs>92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Segoe UI Black</vt:lpstr>
      <vt:lpstr>Segoe UI Semibold</vt:lpstr>
      <vt:lpstr>Segoe UI Semilight</vt:lpstr>
      <vt:lpstr>Times New Roman</vt:lpstr>
      <vt:lpstr>1_Office Theme</vt:lpstr>
      <vt:lpstr>PowerPoint Presentation</vt:lpstr>
      <vt:lpstr>Meeting Guidelines</vt:lpstr>
      <vt:lpstr>Agenda</vt:lpstr>
      <vt:lpstr>PowerPoint Presentation</vt:lpstr>
      <vt:lpstr>Proposed Land Use &amp; Zoning Changes</vt:lpstr>
      <vt:lpstr>PowerPoint Presentation</vt:lpstr>
      <vt:lpstr>PowerPoint Presentation</vt:lpstr>
      <vt:lpstr>Land Use &amp; Zoning Changes</vt:lpstr>
      <vt:lpstr>PowerPoint Presentation</vt:lpstr>
      <vt:lpstr>Next Steps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 Sweger</dc:creator>
  <cp:lastModifiedBy>info</cp:lastModifiedBy>
  <cp:revision>142</cp:revision>
  <cp:lastPrinted>2022-11-30T22:30:52Z</cp:lastPrinted>
  <dcterms:created xsi:type="dcterms:W3CDTF">2020-04-28T17:05:57Z</dcterms:created>
  <dcterms:modified xsi:type="dcterms:W3CDTF">2023-01-30T22:43:48Z</dcterms:modified>
</cp:coreProperties>
</file>