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2" r:id="rId3"/>
    <p:sldId id="266" r:id="rId4"/>
    <p:sldId id="269" r:id="rId5"/>
    <p:sldId id="263" r:id="rId6"/>
    <p:sldId id="261" r:id="rId7"/>
  </p:sldIdLst>
  <p:sldSz cx="12192000" cy="6858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539B"/>
    <a:srgbClr val="B4F000"/>
    <a:srgbClr val="00D100"/>
    <a:srgbClr val="317F3E"/>
    <a:srgbClr val="FFC000"/>
    <a:srgbClr val="72C057"/>
    <a:srgbClr val="3DA2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5" d="100"/>
          <a:sy n="95" d="100"/>
        </p:scale>
        <p:origin x="104" y="2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D39E0-3FE1-666A-6F73-4328463083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724" y="1041400"/>
            <a:ext cx="5859613" cy="689820"/>
          </a:xfrm>
        </p:spPr>
        <p:txBody>
          <a:bodyPr anchor="t">
            <a:normAutofit/>
          </a:bodyPr>
          <a:lstStyle>
            <a:lvl1pPr algn="l">
              <a:defRPr sz="2700">
                <a:solidFill>
                  <a:srgbClr val="00539B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54DF8E-C257-DAE4-EB18-09CCD8E36A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724" y="1870920"/>
            <a:ext cx="5859613" cy="586278"/>
          </a:xfrm>
        </p:spPr>
        <p:txBody>
          <a:bodyPr/>
          <a:lstStyle>
            <a:lvl1pPr marL="0" indent="0" algn="l">
              <a:buNone/>
              <a:defRPr sz="1800">
                <a:solidFill>
                  <a:srgbClr val="00539B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14E097C-3F79-269B-8394-DAFC3A398768}"/>
              </a:ext>
            </a:extLst>
          </p:cNvPr>
          <p:cNvSpPr/>
          <p:nvPr/>
        </p:nvSpPr>
        <p:spPr>
          <a:xfrm>
            <a:off x="0" y="4356100"/>
            <a:ext cx="12192000" cy="2501900"/>
          </a:xfrm>
          <a:prstGeom prst="rect">
            <a:avLst/>
          </a:prstGeom>
          <a:solidFill>
            <a:srgbClr val="23AD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FDD536E-E130-4080-68BA-712B8DF1D431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74079" y="4628209"/>
            <a:ext cx="2777095" cy="1852938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7229DC93-BB21-668E-4E60-9CF5E1A580B1}"/>
              </a:ext>
            </a:extLst>
          </p:cNvPr>
          <p:cNvSpPr/>
          <p:nvPr/>
        </p:nvSpPr>
        <p:spPr>
          <a:xfrm>
            <a:off x="0" y="4216400"/>
            <a:ext cx="12192000" cy="156420"/>
          </a:xfrm>
          <a:prstGeom prst="rect">
            <a:avLst/>
          </a:prstGeom>
          <a:solidFill>
            <a:srgbClr val="0053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81107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168EE-1365-C0E2-D7CA-DDC93C1E1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E44B5A-D1B8-0C5F-6031-3636804123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7E2A32-2F38-2020-1D36-1F8096A7A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19DAC-510E-420F-8373-A9BD6EBD4508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A36B47-370F-A338-FD85-325C4417F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D7A34C-0A5E-ED3D-8DA1-C68FDCF4E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3B77-8AC8-4B76-9015-D0A47068E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175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77F20B-D351-9A09-6020-FD068357DE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D9D06D-354B-A37A-F923-37A9F9DB50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658CD0-5647-C450-56A5-3946AD132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19DAC-510E-420F-8373-A9BD6EBD4508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F86D26-CC84-6058-20A1-53745B20B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0159D3-51F1-7E14-8821-133FDA125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3B77-8AC8-4B76-9015-D0A47068E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840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3B0B1C-0A94-1F83-F3B5-1363316C58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539B"/>
                </a:solidFill>
              </a:defRPr>
            </a:lvl1pPr>
            <a:lvl2pPr>
              <a:defRPr>
                <a:solidFill>
                  <a:srgbClr val="00539B"/>
                </a:solidFill>
              </a:defRPr>
            </a:lvl2pPr>
            <a:lvl3pPr>
              <a:defRPr>
                <a:solidFill>
                  <a:srgbClr val="00539B"/>
                </a:solidFill>
              </a:defRPr>
            </a:lvl3pPr>
            <a:lvl4pPr>
              <a:defRPr>
                <a:solidFill>
                  <a:srgbClr val="00539B"/>
                </a:solidFill>
              </a:defRPr>
            </a:lvl4pPr>
            <a:lvl5pPr>
              <a:defRPr>
                <a:solidFill>
                  <a:srgbClr val="00539B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B06ED3-8711-5CA5-2B61-3C3070889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19DAC-510E-420F-8373-A9BD6EBD4508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5D5D5A-085D-79B8-EEA6-20275666E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EA01DF-6DF8-4994-801A-E935A9F7A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3B77-8AC8-4B76-9015-D0A47068E26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1277C9D-F37B-02CF-639F-696983DA2C72}"/>
              </a:ext>
            </a:extLst>
          </p:cNvPr>
          <p:cNvSpPr/>
          <p:nvPr/>
        </p:nvSpPr>
        <p:spPr>
          <a:xfrm>
            <a:off x="0" y="0"/>
            <a:ext cx="12192000" cy="1322810"/>
          </a:xfrm>
          <a:prstGeom prst="rect">
            <a:avLst/>
          </a:prstGeom>
          <a:solidFill>
            <a:srgbClr val="23AD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B583436-A03D-B6D2-B266-8BCB88036E7A}"/>
              </a:ext>
            </a:extLst>
          </p:cNvPr>
          <p:cNvSpPr/>
          <p:nvPr/>
        </p:nvSpPr>
        <p:spPr>
          <a:xfrm>
            <a:off x="0" y="1292385"/>
            <a:ext cx="12192000" cy="185978"/>
          </a:xfrm>
          <a:prstGeom prst="rect">
            <a:avLst/>
          </a:prstGeom>
          <a:solidFill>
            <a:srgbClr val="0053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98FA04A-E574-DD48-4F16-478C71220C72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111666" y="76814"/>
            <a:ext cx="1840637" cy="122811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25C7537-23B7-CB87-5A94-98F1C61B2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150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EF86D8F-5ED6-1C3A-5858-A39250043F39}"/>
              </a:ext>
            </a:extLst>
          </p:cNvPr>
          <p:cNvSpPr/>
          <p:nvPr/>
        </p:nvSpPr>
        <p:spPr>
          <a:xfrm>
            <a:off x="1" y="3"/>
            <a:ext cx="4913745" cy="6857999"/>
          </a:xfrm>
          <a:prstGeom prst="rect">
            <a:avLst/>
          </a:prstGeom>
          <a:solidFill>
            <a:srgbClr val="23AD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358D4AE-A96A-2CF4-42F3-F7D6955D705A}"/>
              </a:ext>
            </a:extLst>
          </p:cNvPr>
          <p:cNvSpPr/>
          <p:nvPr/>
        </p:nvSpPr>
        <p:spPr>
          <a:xfrm>
            <a:off x="4913746" y="2"/>
            <a:ext cx="7278255" cy="6857999"/>
          </a:xfrm>
          <a:prstGeom prst="rect">
            <a:avLst/>
          </a:prstGeom>
          <a:gradFill flip="none" rotWithShape="1">
            <a:gsLst>
              <a:gs pos="0">
                <a:srgbClr val="00539B">
                  <a:shade val="30000"/>
                  <a:satMod val="115000"/>
                </a:srgbClr>
              </a:gs>
              <a:gs pos="50000">
                <a:srgbClr val="00539B">
                  <a:shade val="67500"/>
                  <a:satMod val="115000"/>
                </a:srgbClr>
              </a:gs>
              <a:gs pos="100000">
                <a:srgbClr val="00539B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23AD49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62EC247-F421-63A0-6BCD-EF4DAA9C4B44}"/>
              </a:ext>
            </a:extLst>
          </p:cNvPr>
          <p:cNvSpPr/>
          <p:nvPr/>
        </p:nvSpPr>
        <p:spPr>
          <a:xfrm rot="5400000">
            <a:off x="1481218" y="3341090"/>
            <a:ext cx="6857999" cy="175823"/>
          </a:xfrm>
          <a:prstGeom prst="rect">
            <a:avLst/>
          </a:prstGeom>
          <a:solidFill>
            <a:srgbClr val="0053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A7A40AF-EE2B-5281-F50F-108928420153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4292" y="5357343"/>
            <a:ext cx="2011659" cy="134222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D19350B-3DCD-B1E2-CB06-4CB3DBCB3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59" y="1496405"/>
            <a:ext cx="4799347" cy="1342223"/>
          </a:xfrm>
        </p:spPr>
        <p:txBody>
          <a:bodyPr anchor="t">
            <a:normAutofit/>
          </a:bodyPr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1ED81B-EE0F-33E5-9FFF-E53309D56F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89569" y="763973"/>
            <a:ext cx="7079473" cy="4265229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B14B82-CFC1-2C06-8152-C572CA055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19DAC-510E-420F-8373-A9BD6EBD4508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FD4276-AC86-1833-BE3E-E485BED36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F671BE-CFEF-827E-7F7B-DF91DDB7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3B77-8AC8-4B76-9015-D0A47068E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959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74226-C660-69B2-0504-141AAF6B3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6BB8D8-C20C-5698-46F4-17D1E27750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164EA2-1795-0067-62F0-343C206F5C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AA253B-86C3-3A6C-9E6C-CD075103B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19DAC-510E-420F-8373-A9BD6EBD4508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215627-975C-8A63-981D-626349994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EAAD13-4687-5ABB-0B3F-AEDA868CB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3B77-8AC8-4B76-9015-D0A47068E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584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DC20A-DB33-26E9-4838-1CC62EE56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335FA0-1B29-43FE-14B5-9F58198CFC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01E675-6319-5A73-DE60-6BB6376C02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6DA437-E8BA-91E8-B502-E6F3C2B867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B854DB-CD34-9496-211B-CEE0138ED5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D4C1A6-37C9-FCA8-D8C3-79513CEBF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19DAC-510E-420F-8373-A9BD6EBD4508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91FE7C-14E9-64EA-0F91-E88F7E038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9D6B52-1A01-58F2-BA3B-EB7419F66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3B77-8AC8-4B76-9015-D0A47068E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95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5E8CC-04EF-6E3F-3240-E3AFEF68C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02D232-F04C-EA6E-2B6B-4BABE3317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19DAC-510E-420F-8373-A9BD6EBD4508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E54C9D-559C-9F84-424A-3CC9E0FC9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313151-DF09-0995-C54F-FBE383D6D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3B77-8AC8-4B76-9015-D0A47068E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299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1C75F6-1574-8FC6-85FF-0C95BE076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9E6D1-BBE8-47B4-839E-88804AB31E7B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A9C6DC-DB8E-7F83-DE74-9C68C0CBD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2E379D-1D39-3E09-0A53-183027A1C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2B16B-4D57-41D9-B880-7119CEB83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280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BB09A-33CE-C6B9-8707-D77D40D3F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FF5678-3631-F5A0-62B8-D32E7746A1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EADC23-6969-CF33-2404-8073DAE2C6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0F4016-9FE1-929C-C76A-6730FFCBB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19DAC-510E-420F-8373-A9BD6EBD4508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48DDEE-59FF-F144-229E-6FBF2ABDC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5228DA-179F-B04C-E2E6-0B8DBEB7A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3B77-8AC8-4B76-9015-D0A47068E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224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543A3-2527-2F0F-0409-D83D46C4B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021BA62-F7E7-C378-D5B5-E9D6455E78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A354CD-B72F-6691-1D26-883330A87B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35E6BD-0CA8-797C-3413-B07843315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19DAC-510E-420F-8373-A9BD6EBD4508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7054C8-3976-8CEA-2DC8-3CA357B5F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AC6634-C85E-8D41-1B28-35B7C7CF6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3B77-8AC8-4B76-9015-D0A47068E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403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29000A-1753-DA51-C41B-DC34B572F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1F2520-082F-0510-D1F6-F733DF3778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C9BD32-E3F8-0AD2-0F5B-D3EA85A9D7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19DAC-510E-420F-8373-A9BD6EBD4508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A00A67-BBBB-177E-A5D9-6A21872614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BB7727-9447-5A43-62C5-CAB055EBE6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53B77-8AC8-4B76-9015-D0A47068E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690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sreyes@edafl.com" TargetMode="External"/><Relationship Id="rId2" Type="http://schemas.openxmlformats.org/officeDocument/2006/relationships/hyperlink" Target="http://edafl.com/neighborhoodworkshop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66CC7CE-69CF-47E7-A16F-160E9AFB38F3}"/>
              </a:ext>
            </a:extLst>
          </p:cNvPr>
          <p:cNvSpPr txBox="1"/>
          <p:nvPr/>
        </p:nvSpPr>
        <p:spPr>
          <a:xfrm>
            <a:off x="0" y="694439"/>
            <a:ext cx="91008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00539B"/>
                </a:solidFill>
                <a:latin typeface="+mj-lt"/>
                <a:ea typeface="Segoe UI Black" panose="020B0A02040204020203" pitchFamily="34" charset="0"/>
              </a:rPr>
              <a:t>Tara Esmeralda</a:t>
            </a:r>
          </a:p>
          <a:p>
            <a:r>
              <a:rPr lang="en-US" sz="4000" dirty="0">
                <a:solidFill>
                  <a:srgbClr val="00539B"/>
                </a:solidFill>
                <a:latin typeface="+mj-lt"/>
                <a:ea typeface="Segoe UI Black" panose="020B0A02040204020203" pitchFamily="34" charset="0"/>
              </a:rPr>
              <a:t>Revised Preliminary Development Plan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88B5BA6-96B0-4615-91E2-B5D0110561CB}"/>
              </a:ext>
            </a:extLst>
          </p:cNvPr>
          <p:cNvSpPr txBox="1"/>
          <p:nvPr/>
        </p:nvSpPr>
        <p:spPr>
          <a:xfrm>
            <a:off x="0" y="2257148"/>
            <a:ext cx="78520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chemeClr val="bg1"/>
                </a:solidFill>
                <a:ea typeface="Segoe UI Black" panose="020B0A02040204020203" pitchFamily="34" charset="0"/>
                <a:cs typeface="Segoe UI Semibold" panose="020B0702040204020203" pitchFamily="34" charset="0"/>
              </a:rPr>
              <a:t> </a:t>
            </a:r>
          </a:p>
          <a:p>
            <a:r>
              <a:rPr lang="en-US" sz="2000" dirty="0">
                <a:solidFill>
                  <a:srgbClr val="00539B"/>
                </a:solidFill>
                <a:ea typeface="Segoe UI Black" panose="020B0A02040204020203" pitchFamily="34" charset="0"/>
                <a:cs typeface="Segoe UI Semibold" panose="020B0702040204020203" pitchFamily="34" charset="0"/>
              </a:rPr>
              <a:t>Alachua County</a:t>
            </a:r>
          </a:p>
          <a:p>
            <a:r>
              <a:rPr lang="en-US" sz="2000" dirty="0">
                <a:solidFill>
                  <a:srgbClr val="00539B"/>
                </a:solidFill>
                <a:ea typeface="Segoe UI Black" panose="020B0A02040204020203" pitchFamily="34" charset="0"/>
                <a:cs typeface="Segoe UI Semibold" panose="020B0702040204020203" pitchFamily="34" charset="0"/>
              </a:rPr>
              <a:t>Neighborhood Meeting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1F19A5A-AB72-4B14-B766-E6B9540AD2F1}"/>
              </a:ext>
            </a:extLst>
          </p:cNvPr>
          <p:cNvSpPr txBox="1"/>
          <p:nvPr/>
        </p:nvSpPr>
        <p:spPr>
          <a:xfrm>
            <a:off x="0" y="3751351"/>
            <a:ext cx="47453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539B"/>
                </a:solidFill>
                <a:ea typeface="Segoe UI Black" panose="020B0A02040204020203" pitchFamily="34" charset="0"/>
                <a:cs typeface="Segoe UI Semibold" panose="020B0702040204020203" pitchFamily="34" charset="0"/>
              </a:rPr>
              <a:t>April 30, 2023</a:t>
            </a:r>
          </a:p>
        </p:txBody>
      </p:sp>
    </p:spTree>
    <p:extLst>
      <p:ext uri="{BB962C8B-B14F-4D97-AF65-F5344CB8AC3E}">
        <p14:creationId xmlns:p14="http://schemas.microsoft.com/office/powerpoint/2010/main" val="1623579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68D82E-73B3-4492-8095-20FA4D377C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ea typeface="Segoe UI Black" panose="020B0A02040204020203" pitchFamily="34" charset="0"/>
                <a:cs typeface="Segoe UI Semilight" panose="020B0402040204020203" pitchFamily="34" charset="0"/>
              </a:rPr>
              <a:t>This meeting is informational only</a:t>
            </a:r>
          </a:p>
          <a:p>
            <a:pPr marL="0" indent="0">
              <a:buNone/>
            </a:pPr>
            <a:endParaRPr lang="en-US" sz="2400" dirty="0">
              <a:ea typeface="Segoe UI Black" panose="020B0A02040204020203" pitchFamily="34" charset="0"/>
              <a:cs typeface="Segoe UI Semilight" panose="020B0402040204020203" pitchFamily="34" charset="0"/>
            </a:endParaRPr>
          </a:p>
          <a:p>
            <a:r>
              <a:rPr lang="en-US" sz="2400" dirty="0">
                <a:ea typeface="Segoe UI Black" panose="020B0A02040204020203" pitchFamily="34" charset="0"/>
                <a:cs typeface="Segoe UI Semilight" panose="020B0402040204020203" pitchFamily="34" charset="0"/>
              </a:rPr>
              <a:t>You have been muted upon entering</a:t>
            </a:r>
          </a:p>
          <a:p>
            <a:pPr marL="0" indent="0">
              <a:buNone/>
            </a:pPr>
            <a:endParaRPr lang="en-US" sz="2400" dirty="0">
              <a:ea typeface="Segoe UI Black" panose="020B0A02040204020203" pitchFamily="34" charset="0"/>
              <a:cs typeface="Segoe UI Semilight" panose="020B0402040204020203" pitchFamily="34" charset="0"/>
            </a:endParaRPr>
          </a:p>
          <a:p>
            <a:r>
              <a:rPr lang="en-US" sz="2400" dirty="0">
                <a:ea typeface="Segoe UI Black" panose="020B0A02040204020203" pitchFamily="34" charset="0"/>
                <a:cs typeface="Segoe UI Semilight" panose="020B0402040204020203" pitchFamily="34" charset="0"/>
              </a:rPr>
              <a:t>If you have a question, either:</a:t>
            </a:r>
          </a:p>
          <a:p>
            <a:pPr lvl="1"/>
            <a:r>
              <a:rPr lang="en-US" sz="2000" dirty="0">
                <a:ea typeface="Segoe UI Black" panose="020B0A02040204020203" pitchFamily="34" charset="0"/>
                <a:cs typeface="Segoe UI Semilight" panose="020B0402040204020203" pitchFamily="34" charset="0"/>
              </a:rPr>
              <a:t>Unmute yourself to speak</a:t>
            </a:r>
          </a:p>
          <a:p>
            <a:pPr lvl="1"/>
            <a:r>
              <a:rPr lang="en-US" sz="2000" dirty="0">
                <a:ea typeface="Segoe UI Black" panose="020B0A02040204020203" pitchFamily="34" charset="0"/>
                <a:cs typeface="Segoe UI Semilight" panose="020B0402040204020203" pitchFamily="34" charset="0"/>
              </a:rPr>
              <a:t>Type your question in the chat box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69BC62-6E47-431C-9138-81FDB3A11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ea typeface="Segoe UI Black" panose="020B0A02040204020203" pitchFamily="34" charset="0"/>
                <a:cs typeface="+mn-cs"/>
              </a:rPr>
              <a:t>Meeting Guidelines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10933D0-31ED-4A42-A0F2-998B71FCE06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415"/>
          <a:stretch/>
        </p:blipFill>
        <p:spPr bwMode="auto">
          <a:xfrm>
            <a:off x="0" y="6099476"/>
            <a:ext cx="12192000" cy="752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AC77666-94C9-4B0C-9809-8EA6F9B8F227}"/>
              </a:ext>
            </a:extLst>
          </p:cNvPr>
          <p:cNvSpPr/>
          <p:nvPr/>
        </p:nvSpPr>
        <p:spPr>
          <a:xfrm>
            <a:off x="462582" y="6099476"/>
            <a:ext cx="375618" cy="752662"/>
          </a:xfrm>
          <a:prstGeom prst="rect">
            <a:avLst/>
          </a:prstGeom>
          <a:solidFill>
            <a:srgbClr val="FFFF00">
              <a:alpha val="25882"/>
            </a:srgb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4BBE769-3665-4414-9A81-3C35B4008F1E}"/>
              </a:ext>
            </a:extLst>
          </p:cNvPr>
          <p:cNvSpPr/>
          <p:nvPr/>
        </p:nvSpPr>
        <p:spPr>
          <a:xfrm>
            <a:off x="6139482" y="6099476"/>
            <a:ext cx="375618" cy="752662"/>
          </a:xfrm>
          <a:prstGeom prst="rect">
            <a:avLst/>
          </a:prstGeom>
          <a:solidFill>
            <a:srgbClr val="FFFF00">
              <a:alpha val="25882"/>
            </a:srgb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195926B-43A0-4C6E-8586-D03185EFDD32}"/>
              </a:ext>
            </a:extLst>
          </p:cNvPr>
          <p:cNvSpPr txBox="1"/>
          <p:nvPr/>
        </p:nvSpPr>
        <p:spPr>
          <a:xfrm>
            <a:off x="6139482" y="5730144"/>
            <a:ext cx="1067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 </a:t>
            </a:r>
            <a:r>
              <a:rPr lang="en-US" dirty="0"/>
              <a:t>CHAT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66CA8A4-399A-8F8A-18BE-33572B0D7344}"/>
              </a:ext>
            </a:extLst>
          </p:cNvPr>
          <p:cNvSpPr txBox="1"/>
          <p:nvPr/>
        </p:nvSpPr>
        <p:spPr>
          <a:xfrm>
            <a:off x="462582" y="5730144"/>
            <a:ext cx="204834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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/>
              <a:t>UNMUTE/MUTE </a:t>
            </a:r>
          </a:p>
        </p:txBody>
      </p:sp>
    </p:spTree>
    <p:extLst>
      <p:ext uri="{BB962C8B-B14F-4D97-AF65-F5344CB8AC3E}">
        <p14:creationId xmlns:p14="http://schemas.microsoft.com/office/powerpoint/2010/main" val="3010776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8" grpId="0" animBg="1"/>
      <p:bldP spid="8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6B89F3-B1E6-C4D7-BF50-93AA22A4B0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34678"/>
            <a:ext cx="7749766" cy="4351338"/>
          </a:xfrm>
        </p:spPr>
        <p:txBody>
          <a:bodyPr/>
          <a:lstStyle/>
          <a:p>
            <a:r>
              <a:rPr lang="en-US" sz="1800" dirty="0"/>
              <a:t>North of Strawberry Fields Subdivision</a:t>
            </a:r>
          </a:p>
          <a:p>
            <a:r>
              <a:rPr lang="en-US" sz="1800" dirty="0"/>
              <a:t>South of Saddlebrook Farms </a:t>
            </a:r>
          </a:p>
          <a:p>
            <a:r>
              <a:rPr lang="en-US" sz="1800" dirty="0"/>
              <a:t>West of Proposed Alachua Verde Subdivision</a:t>
            </a:r>
          </a:p>
          <a:p>
            <a:r>
              <a:rPr lang="en-US" sz="1800" dirty="0"/>
              <a:t>Zoning: R-1A</a:t>
            </a:r>
          </a:p>
          <a:p>
            <a:r>
              <a:rPr lang="en-US" sz="1800" dirty="0"/>
              <a:t>Future Land Use: Low Density   (1-4 dwelling units per acre)</a:t>
            </a:r>
          </a:p>
          <a:p>
            <a:r>
              <a:rPr lang="en-US" sz="1800" dirty="0"/>
              <a:t>Tax Parcel Numbers: </a:t>
            </a:r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B9D036-21B4-810D-5FEB-B3A5C93D5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Parcel Information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BB06151-5904-9069-DA7B-F05015FBD0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634" y="4010347"/>
            <a:ext cx="4665636" cy="268902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80B79A8-6B61-3043-3D3C-3AA71D7755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55845"/>
            <a:ext cx="6022537" cy="6680928"/>
          </a:xfrm>
          <a:prstGeom prst="rect">
            <a:avLst/>
          </a:prstGeom>
        </p:spPr>
      </p:pic>
      <p:sp>
        <p:nvSpPr>
          <p:cNvPr id="12" name="Speech Bubble: Rectangle 11">
            <a:extLst>
              <a:ext uri="{FF2B5EF4-FFF2-40B4-BE49-F238E27FC236}">
                <a16:creationId xmlns:a16="http://schemas.microsoft.com/office/drawing/2014/main" id="{60411A4F-5B5F-9140-56EA-A6171DE215C5}"/>
              </a:ext>
            </a:extLst>
          </p:cNvPr>
          <p:cNvSpPr/>
          <p:nvPr/>
        </p:nvSpPr>
        <p:spPr>
          <a:xfrm>
            <a:off x="10425953" y="3207124"/>
            <a:ext cx="1499348" cy="880781"/>
          </a:xfrm>
          <a:prstGeom prst="wedgeRectCallout">
            <a:avLst>
              <a:gd name="adj1" fmla="val -28902"/>
              <a:gd name="adj2" fmla="val 1655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Alachua Verde Subdivision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843B8D3-1EC8-2939-A40C-E79196F4FF29}"/>
              </a:ext>
            </a:extLst>
          </p:cNvPr>
          <p:cNvCxnSpPr>
            <a:cxnSpLocks/>
          </p:cNvCxnSpPr>
          <p:nvPr/>
        </p:nvCxnSpPr>
        <p:spPr>
          <a:xfrm>
            <a:off x="11288806" y="4251846"/>
            <a:ext cx="0" cy="2377554"/>
          </a:xfrm>
          <a:prstGeom prst="straightConnector1">
            <a:avLst/>
          </a:prstGeom>
          <a:ln w="57150">
            <a:solidFill>
              <a:srgbClr val="00539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861C8FFA-50DB-78C2-A8B4-2E3D204F4C02}"/>
              </a:ext>
            </a:extLst>
          </p:cNvPr>
          <p:cNvCxnSpPr>
            <a:cxnSpLocks/>
          </p:cNvCxnSpPr>
          <p:nvPr/>
        </p:nvCxnSpPr>
        <p:spPr>
          <a:xfrm flipH="1">
            <a:off x="9379324" y="3714749"/>
            <a:ext cx="1069041" cy="0"/>
          </a:xfrm>
          <a:prstGeom prst="straightConnector1">
            <a:avLst/>
          </a:prstGeom>
          <a:ln w="57150">
            <a:solidFill>
              <a:srgbClr val="00539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1422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743C56-2F9A-C83C-C7EC-5DD2D591BE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911" y="1879414"/>
            <a:ext cx="5145742" cy="4272616"/>
          </a:xfrm>
        </p:spPr>
        <p:txBody>
          <a:bodyPr/>
          <a:lstStyle/>
          <a:p>
            <a:r>
              <a:rPr lang="en-US" dirty="0"/>
              <a:t>Property is zoned R-1a and allows:</a:t>
            </a:r>
          </a:p>
          <a:p>
            <a:r>
              <a:rPr lang="en-US" dirty="0"/>
              <a:t>1-4 units per acre</a:t>
            </a:r>
          </a:p>
          <a:p>
            <a:r>
              <a:rPr lang="en-US" dirty="0"/>
              <a:t>Single family residential development </a:t>
            </a:r>
          </a:p>
          <a:p>
            <a:r>
              <a:rPr lang="en-US" dirty="0"/>
              <a:t>35-foot building height (max.)</a:t>
            </a:r>
          </a:p>
          <a:p>
            <a:r>
              <a:rPr lang="en-US" dirty="0"/>
              <a:t>Proposed project complies with the zoning regulations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A357C69-94FD-0591-9930-30C5F960F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Property Zoning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9BA35C6-8FF2-1FB5-4AE5-65958E89B5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2441" y="1627909"/>
            <a:ext cx="6650531" cy="5081802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596B8060-2DA2-02D7-048F-19481CA2EC23}"/>
              </a:ext>
            </a:extLst>
          </p:cNvPr>
          <p:cNvSpPr/>
          <p:nvPr/>
        </p:nvSpPr>
        <p:spPr>
          <a:xfrm>
            <a:off x="8054788" y="2716305"/>
            <a:ext cx="2057399" cy="221876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625C882-D53F-48EE-86C0-C0515D06EB4F}"/>
              </a:ext>
            </a:extLst>
          </p:cNvPr>
          <p:cNvSpPr txBox="1"/>
          <p:nvPr/>
        </p:nvSpPr>
        <p:spPr>
          <a:xfrm>
            <a:off x="9501686" y="2877068"/>
            <a:ext cx="8624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Segoe UI Black" panose="020B0A02040204020203" pitchFamily="34" charset="0"/>
                <a:ea typeface="Segoe UI Black" panose="020B0A02040204020203" pitchFamily="34" charset="0"/>
              </a:rPr>
              <a:t>R-1a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09316BD-14E1-B753-6CC3-17EB48453BEC}"/>
              </a:ext>
            </a:extLst>
          </p:cNvPr>
          <p:cNvSpPr txBox="1"/>
          <p:nvPr/>
        </p:nvSpPr>
        <p:spPr>
          <a:xfrm>
            <a:off x="8054788" y="3554057"/>
            <a:ext cx="9018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Segoe UI Black" panose="020B0A02040204020203" pitchFamily="34" charset="0"/>
                <a:ea typeface="Segoe UI Black" panose="020B0A02040204020203" pitchFamily="34" charset="0"/>
              </a:rPr>
              <a:t>Proposed 16 Lots</a:t>
            </a:r>
          </a:p>
        </p:txBody>
      </p:sp>
    </p:spTree>
    <p:extLst>
      <p:ext uri="{BB962C8B-B14F-4D97-AF65-F5344CB8AC3E}">
        <p14:creationId xmlns:p14="http://schemas.microsoft.com/office/powerpoint/2010/main" val="2148366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F0070C-11F7-621F-7901-83712F4778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353" y="2164022"/>
            <a:ext cx="7318973" cy="316196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Proposed Single Family Detached Development includes 40 residential lots </a:t>
            </a:r>
          </a:p>
          <a:p>
            <a:r>
              <a:rPr lang="en-US" dirty="0"/>
              <a:t>24 lots in Phase 1 (Constructed)</a:t>
            </a:r>
          </a:p>
          <a:p>
            <a:r>
              <a:rPr lang="en-US" dirty="0"/>
              <a:t>16 lots in Phase 2 (Proposed)</a:t>
            </a:r>
          </a:p>
          <a:p>
            <a:r>
              <a:rPr lang="en-US" dirty="0"/>
              <a:t>Development includes: </a:t>
            </a:r>
          </a:p>
          <a:p>
            <a:pPr lvl="1"/>
            <a:r>
              <a:rPr lang="en-US" dirty="0"/>
              <a:t>Open Space and Tree Preservation Area</a:t>
            </a:r>
          </a:p>
          <a:p>
            <a:pPr lvl="1"/>
            <a:r>
              <a:rPr lang="en-US" dirty="0"/>
              <a:t>Landscaped Stormwater Facilities &amp; Common Area</a:t>
            </a:r>
          </a:p>
          <a:p>
            <a:r>
              <a:rPr lang="en-US" dirty="0"/>
              <a:t>Request:</a:t>
            </a:r>
          </a:p>
          <a:p>
            <a:pPr lvl="1"/>
            <a:r>
              <a:rPr lang="en-US" dirty="0"/>
              <a:t>Renew Preliminary Development Plan (PDP) Approval</a:t>
            </a:r>
          </a:p>
          <a:p>
            <a:pPr lvl="1"/>
            <a:r>
              <a:rPr lang="en-US" dirty="0"/>
              <a:t>Clarify Condition Language RE: Road Connection to Alachua Verde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0C0A51-3C6E-EDDB-4C4E-C385A2C07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Revised Preliminary Development Plan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B532562-E69E-40F5-DED7-A105379A95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05153" y="1521229"/>
            <a:ext cx="4786847" cy="5336771"/>
          </a:xfrm>
          <a:prstGeom prst="rect">
            <a:avLst/>
          </a:prstGeom>
        </p:spPr>
      </p:pic>
      <p:sp>
        <p:nvSpPr>
          <p:cNvPr id="6" name="Freeform: Shape 5">
            <a:extLst>
              <a:ext uri="{FF2B5EF4-FFF2-40B4-BE49-F238E27FC236}">
                <a16:creationId xmlns:a16="http://schemas.microsoft.com/office/drawing/2014/main" id="{C395B79E-9550-4721-6FBA-FF5D530EE5A1}"/>
              </a:ext>
            </a:extLst>
          </p:cNvPr>
          <p:cNvSpPr/>
          <p:nvPr/>
        </p:nvSpPr>
        <p:spPr>
          <a:xfrm>
            <a:off x="7785847" y="1600200"/>
            <a:ext cx="4114800" cy="4289612"/>
          </a:xfrm>
          <a:custGeom>
            <a:avLst/>
            <a:gdLst>
              <a:gd name="connsiteX0" fmla="*/ 6724 w 4114800"/>
              <a:gd name="connsiteY0" fmla="*/ 47065 h 4289612"/>
              <a:gd name="connsiteX1" fmla="*/ 0 w 4114800"/>
              <a:gd name="connsiteY1" fmla="*/ 1062318 h 4289612"/>
              <a:gd name="connsiteX2" fmla="*/ 746312 w 4114800"/>
              <a:gd name="connsiteY2" fmla="*/ 1048871 h 4289612"/>
              <a:gd name="connsiteX3" fmla="*/ 759759 w 4114800"/>
              <a:gd name="connsiteY3" fmla="*/ 1378324 h 4289612"/>
              <a:gd name="connsiteX4" fmla="*/ 1734671 w 4114800"/>
              <a:gd name="connsiteY4" fmla="*/ 1385047 h 4289612"/>
              <a:gd name="connsiteX5" fmla="*/ 1788459 w 4114800"/>
              <a:gd name="connsiteY5" fmla="*/ 3260912 h 4289612"/>
              <a:gd name="connsiteX6" fmla="*/ 1122829 w 4114800"/>
              <a:gd name="connsiteY6" fmla="*/ 3267635 h 4289612"/>
              <a:gd name="connsiteX7" fmla="*/ 1089212 w 4114800"/>
              <a:gd name="connsiteY7" fmla="*/ 4289612 h 4289612"/>
              <a:gd name="connsiteX8" fmla="*/ 4114800 w 4114800"/>
              <a:gd name="connsiteY8" fmla="*/ 4255994 h 4289612"/>
              <a:gd name="connsiteX9" fmla="*/ 4067735 w 4114800"/>
              <a:gd name="connsiteY9" fmla="*/ 0 h 4289612"/>
              <a:gd name="connsiteX10" fmla="*/ 6724 w 4114800"/>
              <a:gd name="connsiteY10" fmla="*/ 47065 h 4289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114800" h="4289612">
                <a:moveTo>
                  <a:pt x="6724" y="47065"/>
                </a:moveTo>
                <a:cubicBezTo>
                  <a:pt x="4483" y="385483"/>
                  <a:pt x="2241" y="723900"/>
                  <a:pt x="0" y="1062318"/>
                </a:cubicBezTo>
                <a:lnTo>
                  <a:pt x="746312" y="1048871"/>
                </a:lnTo>
                <a:lnTo>
                  <a:pt x="759759" y="1378324"/>
                </a:lnTo>
                <a:lnTo>
                  <a:pt x="1734671" y="1385047"/>
                </a:lnTo>
                <a:lnTo>
                  <a:pt x="1788459" y="3260912"/>
                </a:lnTo>
                <a:lnTo>
                  <a:pt x="1122829" y="3267635"/>
                </a:lnTo>
                <a:lnTo>
                  <a:pt x="1089212" y="4289612"/>
                </a:lnTo>
                <a:lnTo>
                  <a:pt x="4114800" y="4255994"/>
                </a:lnTo>
                <a:lnTo>
                  <a:pt x="4067735" y="0"/>
                </a:lnTo>
                <a:lnTo>
                  <a:pt x="6724" y="47065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peech Bubble: Rectangle 6">
            <a:extLst>
              <a:ext uri="{FF2B5EF4-FFF2-40B4-BE49-F238E27FC236}">
                <a16:creationId xmlns:a16="http://schemas.microsoft.com/office/drawing/2014/main" id="{88F8F801-E7B1-18AC-9064-2E2949F04C6F}"/>
              </a:ext>
            </a:extLst>
          </p:cNvPr>
          <p:cNvSpPr/>
          <p:nvPr/>
        </p:nvSpPr>
        <p:spPr>
          <a:xfrm>
            <a:off x="10213042" y="3100223"/>
            <a:ext cx="914400" cy="342900"/>
          </a:xfrm>
          <a:prstGeom prst="wedgeRectCallout">
            <a:avLst>
              <a:gd name="adj1" fmla="val -19362"/>
              <a:gd name="adj2" fmla="val 1640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Phase 1</a:t>
            </a:r>
          </a:p>
        </p:txBody>
      </p:sp>
      <p:sp>
        <p:nvSpPr>
          <p:cNvPr id="8" name="Speech Bubble: Rectangle 7">
            <a:extLst>
              <a:ext uri="{FF2B5EF4-FFF2-40B4-BE49-F238E27FC236}">
                <a16:creationId xmlns:a16="http://schemas.microsoft.com/office/drawing/2014/main" id="{3018DCDF-D926-74DD-5D53-732390AE898D}"/>
              </a:ext>
            </a:extLst>
          </p:cNvPr>
          <p:cNvSpPr/>
          <p:nvPr/>
        </p:nvSpPr>
        <p:spPr>
          <a:xfrm>
            <a:off x="7909523" y="3610535"/>
            <a:ext cx="914400" cy="342900"/>
          </a:xfrm>
          <a:prstGeom prst="wedgeRectCallout">
            <a:avLst>
              <a:gd name="adj1" fmla="val -19362"/>
              <a:gd name="adj2" fmla="val 1640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Phase 2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49A5001-9950-5FC8-B69D-E3E47179C6CA}"/>
              </a:ext>
            </a:extLst>
          </p:cNvPr>
          <p:cNvCxnSpPr>
            <a:cxnSpLocks/>
          </p:cNvCxnSpPr>
          <p:nvPr/>
        </p:nvCxnSpPr>
        <p:spPr>
          <a:xfrm>
            <a:off x="3859306" y="3348318"/>
            <a:ext cx="3874696" cy="43366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1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3FBAA8-B315-97C9-FC88-22CBEC0A2B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429" y="1866937"/>
            <a:ext cx="10515600" cy="4351338"/>
          </a:xfrm>
        </p:spPr>
        <p:txBody>
          <a:bodyPr/>
          <a:lstStyle/>
          <a:p>
            <a:r>
              <a:rPr lang="en-US" dirty="0"/>
              <a:t>Neighborhood Workshop </a:t>
            </a:r>
          </a:p>
          <a:p>
            <a:endParaRPr lang="en-US" dirty="0"/>
          </a:p>
          <a:p>
            <a:r>
              <a:rPr lang="en-US" dirty="0"/>
              <a:t>Preliminary Development Plan Review Process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Final Development Plan Review Process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Presentation will be posted to: </a:t>
            </a:r>
            <a:r>
              <a:rPr lang="en-US" dirty="0">
                <a:hlinkClick r:id="rId2"/>
              </a:rPr>
              <a:t>http://edafl.com/neighborhoodworkshops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Any Follow-up questions? Email </a:t>
            </a:r>
            <a:r>
              <a:rPr lang="en-US" dirty="0">
                <a:hlinkClick r:id="rId3"/>
              </a:rPr>
              <a:t>sreyes@edafl.com </a:t>
            </a:r>
            <a:r>
              <a:rPr lang="en-US" dirty="0"/>
              <a:t>or call 352-373-3541</a:t>
            </a:r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A07F32-CFC8-1817-98B3-D54DFD8D3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</p:spTree>
    <p:extLst>
      <p:ext uri="{BB962C8B-B14F-4D97-AF65-F5344CB8AC3E}">
        <p14:creationId xmlns:p14="http://schemas.microsoft.com/office/powerpoint/2010/main" val="3082918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green and blu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een and blue" id="{FE65FDCC-FA58-4A5D-BF26-748CD6EB8753}" vid="{0BB279A1-BEDD-4869-9AFA-E47C7D1143E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green and blue</Template>
  <TotalTime>992</TotalTime>
  <Words>235</Words>
  <Application>Microsoft Office PowerPoint</Application>
  <PresentationFormat>Widescreen</PresentationFormat>
  <Paragraphs>54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Segoe UI Black</vt:lpstr>
      <vt:lpstr>green and blue</vt:lpstr>
      <vt:lpstr>PowerPoint Presentation</vt:lpstr>
      <vt:lpstr>Meeting Guidelines</vt:lpstr>
      <vt:lpstr>Parcel Information</vt:lpstr>
      <vt:lpstr>Property Zoning</vt:lpstr>
      <vt:lpstr>Revised Preliminary Development Plan</vt:lpstr>
      <vt:lpstr>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Marsha Swider</dc:creator>
  <cp:keywords>Standard (4:3)</cp:keywords>
  <cp:lastModifiedBy>Clay Sweger</cp:lastModifiedBy>
  <cp:revision>59</cp:revision>
  <cp:lastPrinted>2020-10-28T21:13:34Z</cp:lastPrinted>
  <dcterms:created xsi:type="dcterms:W3CDTF">2019-01-22T19:14:47Z</dcterms:created>
  <dcterms:modified xsi:type="dcterms:W3CDTF">2023-04-28T13:29:48Z</dcterms:modified>
</cp:coreProperties>
</file>