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sldIdLst>
    <p:sldId id="256" r:id="rId3"/>
    <p:sldId id="262" r:id="rId4"/>
    <p:sldId id="259" r:id="rId5"/>
    <p:sldId id="357" r:id="rId6"/>
    <p:sldId id="342" r:id="rId7"/>
    <p:sldId id="361" r:id="rId8"/>
    <p:sldId id="362" r:id="rId9"/>
    <p:sldId id="374" r:id="rId10"/>
    <p:sldId id="375" r:id="rId11"/>
    <p:sldId id="376" r:id="rId12"/>
    <p:sldId id="278" r:id="rId13"/>
    <p:sldId id="352" r:id="rId14"/>
    <p:sldId id="28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6E30"/>
    <a:srgbClr val="DFB3CE"/>
    <a:srgbClr val="A26666"/>
    <a:srgbClr val="E0B4CF"/>
    <a:srgbClr val="CCCC00"/>
    <a:srgbClr val="CCFF33"/>
    <a:srgbClr val="FEBA34"/>
    <a:srgbClr val="FCD791"/>
    <a:srgbClr val="E721A5"/>
    <a:srgbClr val="9C7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11" y="45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36E8CA-4BB6-422F-B6A3-969BB59C1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6F94-EC57-420C-B6BF-82B84AC348E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A262BA-665D-45CB-A323-39B63956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D8291-09FA-469A-BD7C-D475399D1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B34F-8A05-40C1-8D6A-16ACC89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5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2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15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57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5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5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79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82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7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1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2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8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19DAC-510E-420F-8373-A9BD6EBD450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553B77-8AC8-4B76-9015-D0A47068E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89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7C234-75C7-4ABD-8ABA-8E287A6F1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4C411-1016-4D3F-8689-13816B6F5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4C535-751D-45B6-A261-CA4C182F9B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46F94-EC57-420C-B6BF-82B84AC348E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84AB5-EF41-4AF6-BB55-0840D2409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A41FF-B5E3-49E7-A1BA-CC09A0ADA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B34F-8A05-40C1-8D6A-16ACC89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7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5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46F94-EC57-420C-B6BF-82B84AC348E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B34F-8A05-40C1-8D6A-16ACC894D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2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afl.com/neighborhoodworkshops" TargetMode="External"/><Relationship Id="rId2" Type="http://schemas.openxmlformats.org/officeDocument/2006/relationships/hyperlink" Target="mailto:sreyes@edafl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E27CAE-02F7-40E5-BEAC-DB51DAAD1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6CC7CE-69CF-47E7-A16F-160E9AFB38F3}"/>
              </a:ext>
            </a:extLst>
          </p:cNvPr>
          <p:cNvSpPr txBox="1"/>
          <p:nvPr/>
        </p:nvSpPr>
        <p:spPr>
          <a:xfrm>
            <a:off x="483449" y="2756840"/>
            <a:ext cx="8177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Site Plan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St. Andrews Church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Parcels 06091-002-001 &amp; 06091-002-002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19A5A-AB72-4B14-B766-E6B9540AD2F1}"/>
              </a:ext>
            </a:extLst>
          </p:cNvPr>
          <p:cNvSpPr txBox="1"/>
          <p:nvPr/>
        </p:nvSpPr>
        <p:spPr>
          <a:xfrm>
            <a:off x="645951" y="5873115"/>
            <a:ext cx="78520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Neighborhood Workshop:  </a:t>
            </a:r>
            <a:r>
              <a:rPr lang="en-US" sz="1600" b="1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August 16, </a:t>
            </a:r>
            <a:r>
              <a:rPr lang="en-US" sz="1600" b="1" dirty="0">
                <a:solidFill>
                  <a:schemeClr val="bg1"/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623579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D2C69DF-65DE-464D-9CA9-B55C4FC3B0B5}"/>
              </a:ext>
            </a:extLst>
          </p:cNvPr>
          <p:cNvSpPr txBox="1"/>
          <p:nvPr/>
        </p:nvSpPr>
        <p:spPr>
          <a:xfrm>
            <a:off x="1085098" y="162955"/>
            <a:ext cx="697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Conceptual Elevations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32B95B9-9856-4BD9-AC17-8FCE1EA4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A711D3-ED86-4015-A00A-D6F13B016BD2}"/>
              </a:ext>
            </a:extLst>
          </p:cNvPr>
          <p:cNvSpPr txBox="1"/>
          <p:nvPr/>
        </p:nvSpPr>
        <p:spPr>
          <a:xfrm>
            <a:off x="3965944" y="4582633"/>
            <a:ext cx="6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U8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A8C09-2006-3192-1102-AFEFAFF277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75378"/>
            <a:ext cx="9144000" cy="510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681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24D44A-DD70-4302-A611-0F89EB7923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31683"/>
            <a:ext cx="9144000" cy="83470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1815"/>
            <a:ext cx="7886700" cy="628968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361" y="1039311"/>
            <a:ext cx="8711158" cy="5061527"/>
          </a:xfrm>
        </p:spPr>
        <p:txBody>
          <a:bodyPr>
            <a:noAutofit/>
          </a:bodyPr>
          <a:lstStyle/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eda will submit the application for the Site Plan to the City of Gainesville / GRU (tentatively scheduled for September)</a:t>
            </a: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City of Gainesville will review the application (expected September – January)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BEEB161-2234-B940-3569-F0A37654585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37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18C01-2C94-42D5-82D6-AB9E0BD3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31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5516-F111-4C1C-AF70-CF2E9E319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178" y="1401063"/>
            <a:ext cx="900977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Person:	  Sergio Reyes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Phone:  	  (352) 373-3541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Email:  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sreyes@edafl.com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Website:</a:t>
            </a: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www.edafl.com/neighborhoodworkshops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Mail:   720 SW 2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  <a:p>
            <a:pPr marL="1371600" lvl="3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South Tower, Suite 300</a:t>
            </a:r>
          </a:p>
          <a:p>
            <a:pPr marL="1371600" lvl="3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Gainesville, FL  32601</a:t>
            </a:r>
          </a:p>
          <a:p>
            <a:pPr marL="1371600" lvl="3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C1DE1CC3-BA0D-453A-9E02-92B77618FF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17172" y="5996802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43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01444" y="1929161"/>
            <a:ext cx="7886700" cy="2386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4959E573-D57C-4A02-902B-4C5EB812E9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17172" y="5996802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68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BC62-6E47-431C-9138-81FDB3A11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083" y="57302"/>
            <a:ext cx="6685328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Meeting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8D82E-73B3-4492-8095-20FA4D37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358" y="1364132"/>
            <a:ext cx="8341180" cy="435133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This meeting is informational only</a:t>
            </a:r>
          </a:p>
          <a:p>
            <a:r>
              <a:rPr lang="en-US" sz="24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It is required as a part of the City of Gainesville review process</a:t>
            </a:r>
          </a:p>
          <a:p>
            <a:pPr marL="0" indent="0">
              <a:buNone/>
            </a:pPr>
            <a:endParaRPr lang="en-US" sz="1400" dirty="0">
              <a:latin typeface="Arial" panose="020B0604020202020204" pitchFamily="34" charset="0"/>
              <a:ea typeface="Segoe UI Black" panose="020B0A02040204020203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You have been muted upon entering</a:t>
            </a:r>
          </a:p>
          <a:p>
            <a:r>
              <a:rPr lang="en-US" sz="24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If you have a question, either: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Unmute yourself to speak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Segoe UI Black" panose="020B0A02040204020203" pitchFamily="34" charset="0"/>
                <a:cs typeface="Arial" panose="020B0604020202020204" pitchFamily="34" charset="0"/>
              </a:rPr>
              <a:t>Type your question in the chat box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63E45722-0F97-4381-9F8F-FED93C8B6C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4"/>
            <a:ext cx="9144000" cy="83470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10933D0-31ED-4A42-A0F2-998B71FCE0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15"/>
          <a:stretch/>
        </p:blipFill>
        <p:spPr bwMode="auto">
          <a:xfrm>
            <a:off x="116066" y="5341779"/>
            <a:ext cx="8853764" cy="546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AC77666-94C9-4B0C-9809-8EA6F9B8F227}"/>
              </a:ext>
            </a:extLst>
          </p:cNvPr>
          <p:cNvSpPr/>
          <p:nvPr/>
        </p:nvSpPr>
        <p:spPr>
          <a:xfrm>
            <a:off x="379143" y="5357916"/>
            <a:ext cx="375618" cy="514303"/>
          </a:xfrm>
          <a:prstGeom prst="rect">
            <a:avLst/>
          </a:prstGeom>
          <a:solidFill>
            <a:srgbClr val="FFFF00">
              <a:alpha val="25882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BE769-3665-4414-9A81-3C35B4008F1E}"/>
              </a:ext>
            </a:extLst>
          </p:cNvPr>
          <p:cNvSpPr/>
          <p:nvPr/>
        </p:nvSpPr>
        <p:spPr>
          <a:xfrm>
            <a:off x="4509747" y="5341779"/>
            <a:ext cx="375618" cy="514303"/>
          </a:xfrm>
          <a:prstGeom prst="rect">
            <a:avLst/>
          </a:prstGeom>
          <a:solidFill>
            <a:srgbClr val="FFFF00">
              <a:alpha val="25882"/>
            </a:srgb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95926B-43A0-4C6E-8586-D03185EFDD32}"/>
              </a:ext>
            </a:extLst>
          </p:cNvPr>
          <p:cNvSpPr txBox="1"/>
          <p:nvPr/>
        </p:nvSpPr>
        <p:spPr>
          <a:xfrm>
            <a:off x="116066" y="5038314"/>
            <a:ext cx="6685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    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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/>
              <a:t>UNMUTE/MUTE 					  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 </a:t>
            </a:r>
            <a:r>
              <a:rPr lang="en-US" dirty="0"/>
              <a:t>CHAT</a:t>
            </a:r>
          </a:p>
        </p:txBody>
      </p:sp>
    </p:spTree>
    <p:extLst>
      <p:ext uri="{BB962C8B-B14F-4D97-AF65-F5344CB8AC3E}">
        <p14:creationId xmlns:p14="http://schemas.microsoft.com/office/powerpoint/2010/main" val="301077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559"/>
            <a:ext cx="7886700" cy="77107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883" y="1066574"/>
            <a:ext cx="8566952" cy="4845954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Introductions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Property Location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Existing Zoning &amp; Land Use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Proposed Site Plan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  <a:p>
            <a:pPr marL="0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E0AC1FB-ECFA-44D0-9D65-09F68686E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86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AB5CDA-A0A3-4E6F-8125-95EB39FBD950}"/>
              </a:ext>
            </a:extLst>
          </p:cNvPr>
          <p:cNvSpPr txBox="1"/>
          <p:nvPr/>
        </p:nvSpPr>
        <p:spPr>
          <a:xfrm>
            <a:off x="156117" y="211873"/>
            <a:ext cx="8876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Site Location:  2715 &amp; 2723 NW 39</a:t>
            </a:r>
            <a:r>
              <a:rPr lang="en-US" sz="24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  <a:endParaRPr lang="en-US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723 NW 39</a:t>
            </a:r>
            <a:r>
              <a:rPr lang="en-US" sz="2400" baseline="300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th</a:t>
            </a:r>
            <a:r>
              <a:rPr lang="en-US" sz="2400" dirty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Avenue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icture 20" descr="A close up of a logo&#10;&#10;Description automatically generated">
            <a:extLst>
              <a:ext uri="{FF2B5EF4-FFF2-40B4-BE49-F238E27FC236}">
                <a16:creationId xmlns:a16="http://schemas.microsoft.com/office/drawing/2014/main" id="{3CF80B35-5561-4739-B604-3A2B1ADF54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-5576" y="6118372"/>
            <a:ext cx="9144000" cy="8347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B2B82B9-3E89-43A6-9E10-9B65EED0BE86}"/>
              </a:ext>
            </a:extLst>
          </p:cNvPr>
          <p:cNvSpPr txBox="1"/>
          <p:nvPr/>
        </p:nvSpPr>
        <p:spPr>
          <a:xfrm rot="19863641">
            <a:off x="3246004" y="3442138"/>
            <a:ext cx="1415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Property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E5F946-6260-4D3F-88F5-085C25B9989A}"/>
              </a:ext>
            </a:extLst>
          </p:cNvPr>
          <p:cNvSpPr txBox="1"/>
          <p:nvPr/>
        </p:nvSpPr>
        <p:spPr>
          <a:xfrm>
            <a:off x="2133600" y="4605227"/>
            <a:ext cx="9896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Gainesville Housing Authority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48D956-185E-4B2C-A218-FA8F9E0DC30E}"/>
              </a:ext>
            </a:extLst>
          </p:cNvPr>
          <p:cNvSpPr txBox="1"/>
          <p:nvPr/>
        </p:nvSpPr>
        <p:spPr>
          <a:xfrm rot="20281593">
            <a:off x="3121440" y="4181926"/>
            <a:ext cx="23763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Gainesville Housing Authority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EEA792-513A-4128-B0D1-7BB4A44FEC9A}"/>
              </a:ext>
            </a:extLst>
          </p:cNvPr>
          <p:cNvSpPr txBox="1"/>
          <p:nvPr/>
        </p:nvSpPr>
        <p:spPr>
          <a:xfrm>
            <a:off x="3953824" y="1960005"/>
            <a:ext cx="1521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Property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E2C905-BE1A-4269-B1A7-FF0D66AFE835}"/>
              </a:ext>
            </a:extLst>
          </p:cNvPr>
          <p:cNvSpPr txBox="1"/>
          <p:nvPr/>
        </p:nvSpPr>
        <p:spPr>
          <a:xfrm>
            <a:off x="3907164" y="2953700"/>
            <a:ext cx="1374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 Property</a:t>
            </a:r>
          </a:p>
        </p:txBody>
      </p:sp>
      <p:pic>
        <p:nvPicPr>
          <p:cNvPr id="3" name="Picture 2" descr="A picture containing circuit, electronics&#10;&#10;Description automatically generated">
            <a:extLst>
              <a:ext uri="{FF2B5EF4-FFF2-40B4-BE49-F238E27FC236}">
                <a16:creationId xmlns:a16="http://schemas.microsoft.com/office/drawing/2014/main" id="{5AD18AE2-3FC2-C00E-A442-C85412A845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7" y="770470"/>
            <a:ext cx="7949876" cy="5412900"/>
          </a:xfrm>
          <a:prstGeom prst="rect">
            <a:avLst/>
          </a:prstGeom>
        </p:spPr>
      </p:pic>
      <p:sp>
        <p:nvSpPr>
          <p:cNvPr id="6" name="Freeform: Shape 5">
            <a:extLst>
              <a:ext uri="{FF2B5EF4-FFF2-40B4-BE49-F238E27FC236}">
                <a16:creationId xmlns:a16="http://schemas.microsoft.com/office/drawing/2014/main" id="{8BFA3094-1828-7AC5-6BC9-41E9D1785E14}"/>
              </a:ext>
            </a:extLst>
          </p:cNvPr>
          <p:cNvSpPr/>
          <p:nvPr/>
        </p:nvSpPr>
        <p:spPr>
          <a:xfrm>
            <a:off x="4523362" y="1760706"/>
            <a:ext cx="1352144" cy="2256817"/>
          </a:xfrm>
          <a:custGeom>
            <a:avLst/>
            <a:gdLst>
              <a:gd name="connsiteX0" fmla="*/ 0 w 1352144"/>
              <a:gd name="connsiteY0" fmla="*/ 0 h 2256817"/>
              <a:gd name="connsiteX1" fmla="*/ 1352144 w 1352144"/>
              <a:gd name="connsiteY1" fmla="*/ 9728 h 2256817"/>
              <a:gd name="connsiteX2" fmla="*/ 1284051 w 1352144"/>
              <a:gd name="connsiteY2" fmla="*/ 2256817 h 2256817"/>
              <a:gd name="connsiteX3" fmla="*/ 0 w 1352144"/>
              <a:gd name="connsiteY3" fmla="*/ 2247090 h 2256817"/>
              <a:gd name="connsiteX4" fmla="*/ 0 w 1352144"/>
              <a:gd name="connsiteY4" fmla="*/ 0 h 2256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2144" h="2256817">
                <a:moveTo>
                  <a:pt x="0" y="0"/>
                </a:moveTo>
                <a:lnTo>
                  <a:pt x="1352144" y="9728"/>
                </a:lnTo>
                <a:lnTo>
                  <a:pt x="1284051" y="2256817"/>
                </a:lnTo>
                <a:lnTo>
                  <a:pt x="0" y="2247090"/>
                </a:lnTo>
                <a:lnTo>
                  <a:pt x="0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F9A796-1F43-71BB-BD19-BD5E3BF864F6}"/>
              </a:ext>
            </a:extLst>
          </p:cNvPr>
          <p:cNvCxnSpPr>
            <a:cxnSpLocks/>
          </p:cNvCxnSpPr>
          <p:nvPr/>
        </p:nvCxnSpPr>
        <p:spPr>
          <a:xfrm>
            <a:off x="4523362" y="3657600"/>
            <a:ext cx="62674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D549922-0749-8B36-8F4C-5C557F219B59}"/>
              </a:ext>
            </a:extLst>
          </p:cNvPr>
          <p:cNvCxnSpPr>
            <a:cxnSpLocks/>
          </p:cNvCxnSpPr>
          <p:nvPr/>
        </p:nvCxnSpPr>
        <p:spPr>
          <a:xfrm>
            <a:off x="5150111" y="1760706"/>
            <a:ext cx="0" cy="189689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16B7C0E-9421-4A19-298A-29D1246D050A}"/>
              </a:ext>
            </a:extLst>
          </p:cNvPr>
          <p:cNvSpPr txBox="1"/>
          <p:nvPr/>
        </p:nvSpPr>
        <p:spPr>
          <a:xfrm>
            <a:off x="6003331" y="2191147"/>
            <a:ext cx="111746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Church Site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3B294B3-15F0-5882-700F-F47C3DBE8461}"/>
              </a:ext>
            </a:extLst>
          </p:cNvPr>
          <p:cNvCxnSpPr>
            <a:cxnSpLocks/>
            <a:stCxn id="28" idx="1"/>
          </p:cNvCxnSpPr>
          <p:nvPr/>
        </p:nvCxnSpPr>
        <p:spPr>
          <a:xfrm flipH="1">
            <a:off x="5421475" y="2314074"/>
            <a:ext cx="581856" cy="130330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7FCDCFC-5F26-2A32-D40C-71D70141B351}"/>
              </a:ext>
            </a:extLst>
          </p:cNvPr>
          <p:cNvSpPr txBox="1"/>
          <p:nvPr/>
        </p:nvSpPr>
        <p:spPr>
          <a:xfrm>
            <a:off x="1744697" y="1370356"/>
            <a:ext cx="1938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 39</a:t>
            </a:r>
            <a:r>
              <a:rPr lang="en-US" sz="16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BE16739-F7F1-8F31-5ED0-8600D7343AA4}"/>
              </a:ext>
            </a:extLst>
          </p:cNvPr>
          <p:cNvSpPr txBox="1"/>
          <p:nvPr/>
        </p:nvSpPr>
        <p:spPr>
          <a:xfrm rot="16200000">
            <a:off x="3443536" y="4252448"/>
            <a:ext cx="1425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 28</a:t>
            </a:r>
            <a:r>
              <a:rPr lang="en-US" sz="11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E53339A-0C0F-1852-966A-58766B855DDE}"/>
              </a:ext>
            </a:extLst>
          </p:cNvPr>
          <p:cNvSpPr txBox="1"/>
          <p:nvPr/>
        </p:nvSpPr>
        <p:spPr>
          <a:xfrm>
            <a:off x="5875506" y="3408929"/>
            <a:ext cx="14541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 36</a:t>
            </a:r>
            <a:r>
              <a:rPr lang="en-US" sz="11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6B471CD-F004-F932-E14B-B8F501C2D358}"/>
              </a:ext>
            </a:extLst>
          </p:cNvPr>
          <p:cNvSpPr txBox="1"/>
          <p:nvPr/>
        </p:nvSpPr>
        <p:spPr>
          <a:xfrm rot="16200000">
            <a:off x="6351112" y="2696815"/>
            <a:ext cx="15741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NW 26</a:t>
            </a:r>
            <a:r>
              <a:rPr lang="en-US" sz="1100" b="1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Terrace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A59A71-266E-2D3D-B4D7-E0AA2A4767AF}"/>
              </a:ext>
            </a:extLst>
          </p:cNvPr>
          <p:cNvSpPr txBox="1"/>
          <p:nvPr/>
        </p:nvSpPr>
        <p:spPr>
          <a:xfrm>
            <a:off x="4479779" y="2128191"/>
            <a:ext cx="675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3E0DE5-E351-0916-EDDB-3A9739516FCB}"/>
              </a:ext>
            </a:extLst>
          </p:cNvPr>
          <p:cNvSpPr txBox="1"/>
          <p:nvPr/>
        </p:nvSpPr>
        <p:spPr>
          <a:xfrm>
            <a:off x="5193932" y="3301064"/>
            <a:ext cx="714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7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7EB7516-E0EB-4D68-BC21-08D33130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3559"/>
            <a:ext cx="7886700" cy="771073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9D4B1CB-0D1F-4DB2-AEC0-EF1C874A8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4" y="1102827"/>
            <a:ext cx="8566952" cy="4652346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Property Size: 7.39 +/- acres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Current Use: Church &amp; Single-family dwelling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Address: 2715 NW 39</a:t>
            </a:r>
            <a:r>
              <a:rPr lang="en-US" sz="3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Avenue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Tax Parcels:  06091-002-001 &amp; 06091-002-002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Current zoning (RSF-1) allows Places of Religious Assembly by Special Use Permit (SUP)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There is an approved Special Use Permit for the  church on the property with proposed expansion</a:t>
            </a:r>
          </a:p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Site Plan will permit a new sanctuary (approx. 23,000 SF &amp; associated improvements (parking, utilities, and stormwater)</a:t>
            </a:r>
          </a:p>
          <a:p>
            <a:pPr marL="0" indent="0">
              <a:buNone/>
            </a:pP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E0AC1FB-ECFA-44D0-9D65-09F68686EC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68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D2C69DF-65DE-464D-9CA9-B55C4FC3B0B5}"/>
              </a:ext>
            </a:extLst>
          </p:cNvPr>
          <p:cNvSpPr txBox="1"/>
          <p:nvPr/>
        </p:nvSpPr>
        <p:spPr>
          <a:xfrm>
            <a:off x="1085098" y="309192"/>
            <a:ext cx="6973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Future Land Use Map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32B95B9-9856-4BD9-AC17-8FCE1EA4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81990BF5-A0FC-5F0A-AE93-E8ECE714F1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098" y="923412"/>
            <a:ext cx="6789785" cy="5099883"/>
          </a:xfrm>
          <a:prstGeom prst="rect">
            <a:avLst/>
          </a:prstGeom>
          <a:noFill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CE78499-AD6A-AD7B-B762-A58F36D2ADC9}"/>
              </a:ext>
            </a:extLst>
          </p:cNvPr>
          <p:cNvSpPr/>
          <p:nvPr/>
        </p:nvSpPr>
        <p:spPr>
          <a:xfrm>
            <a:off x="3236155" y="1972192"/>
            <a:ext cx="1195753" cy="213828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A5DC32-E6B7-D80A-A3C3-2E0AAFD518EA}"/>
              </a:ext>
            </a:extLst>
          </p:cNvPr>
          <p:cNvSpPr txBox="1"/>
          <p:nvPr/>
        </p:nvSpPr>
        <p:spPr>
          <a:xfrm>
            <a:off x="3460652" y="2518117"/>
            <a:ext cx="87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Single</a:t>
            </a:r>
          </a:p>
          <a:p>
            <a:r>
              <a:rPr lang="en-US" sz="1400" b="1" dirty="0"/>
              <a:t>Family</a:t>
            </a:r>
          </a:p>
        </p:txBody>
      </p:sp>
    </p:spTree>
    <p:extLst>
      <p:ext uri="{BB962C8B-B14F-4D97-AF65-F5344CB8AC3E}">
        <p14:creationId xmlns:p14="http://schemas.microsoft.com/office/powerpoint/2010/main" val="300976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D2C69DF-65DE-464D-9CA9-B55C4FC3B0B5}"/>
              </a:ext>
            </a:extLst>
          </p:cNvPr>
          <p:cNvSpPr txBox="1"/>
          <p:nvPr/>
        </p:nvSpPr>
        <p:spPr>
          <a:xfrm>
            <a:off x="1085098" y="162955"/>
            <a:ext cx="697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Zoning Map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32B95B9-9856-4BD9-AC17-8FCE1EA4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FE2B974F-909D-144B-C4A3-444BA115A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850" y="747730"/>
            <a:ext cx="6604299" cy="52755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2F4554-21B2-0B53-08BB-8178EA8D3D30}"/>
              </a:ext>
            </a:extLst>
          </p:cNvPr>
          <p:cNvSpPr/>
          <p:nvPr/>
        </p:nvSpPr>
        <p:spPr>
          <a:xfrm>
            <a:off x="3319975" y="1674055"/>
            <a:ext cx="1252025" cy="213829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57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D2C69DF-65DE-464D-9CA9-B55C4FC3B0B5}"/>
              </a:ext>
            </a:extLst>
          </p:cNvPr>
          <p:cNvSpPr txBox="1"/>
          <p:nvPr/>
        </p:nvSpPr>
        <p:spPr>
          <a:xfrm>
            <a:off x="1085098" y="141355"/>
            <a:ext cx="697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Proposed Site Plan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32B95B9-9856-4BD9-AC17-8FCE1EA4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A711D3-ED86-4015-A00A-D6F13B016BD2}"/>
              </a:ext>
            </a:extLst>
          </p:cNvPr>
          <p:cNvSpPr txBox="1"/>
          <p:nvPr/>
        </p:nvSpPr>
        <p:spPr>
          <a:xfrm>
            <a:off x="3965944" y="4582633"/>
            <a:ext cx="6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U8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7D88F8-2E5F-5A1B-C056-5509EEB8B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4631"/>
            <a:ext cx="9144000" cy="571336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945380-8D7D-A19D-697A-7F08C83B3FB2}"/>
              </a:ext>
            </a:extLst>
          </p:cNvPr>
          <p:cNvSpPr txBox="1"/>
          <p:nvPr/>
        </p:nvSpPr>
        <p:spPr>
          <a:xfrm flipH="1">
            <a:off x="1752116" y="2835565"/>
            <a:ext cx="137201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Proposed Stormwater Facilities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FBA0BF-0D6E-E20C-D69F-A706ED147EFA}"/>
              </a:ext>
            </a:extLst>
          </p:cNvPr>
          <p:cNvSpPr txBox="1"/>
          <p:nvPr/>
        </p:nvSpPr>
        <p:spPr>
          <a:xfrm flipH="1">
            <a:off x="5218327" y="3636484"/>
            <a:ext cx="137201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Proposed </a:t>
            </a:r>
          </a:p>
          <a:p>
            <a:r>
              <a:rPr lang="en-US" dirty="0">
                <a:solidFill>
                  <a:srgbClr val="FF0000"/>
                </a:solidFill>
              </a:rPr>
              <a:t>Parking Area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5D54A6-4A25-C3B0-1338-222DE61569DA}"/>
              </a:ext>
            </a:extLst>
          </p:cNvPr>
          <p:cNvSpPr txBox="1"/>
          <p:nvPr/>
        </p:nvSpPr>
        <p:spPr>
          <a:xfrm flipH="1">
            <a:off x="1528744" y="4928538"/>
            <a:ext cx="900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Existing  Parking Area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15AF20-D487-9DFE-0AFE-C4B01CD40B60}"/>
              </a:ext>
            </a:extLst>
          </p:cNvPr>
          <p:cNvSpPr txBox="1"/>
          <p:nvPr/>
        </p:nvSpPr>
        <p:spPr>
          <a:xfrm flipH="1">
            <a:off x="3974400" y="5390203"/>
            <a:ext cx="900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Existing 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20879C-00F8-FC87-E114-6D34A2E4392A}"/>
              </a:ext>
            </a:extLst>
          </p:cNvPr>
          <p:cNvSpPr txBox="1"/>
          <p:nvPr/>
        </p:nvSpPr>
        <p:spPr>
          <a:xfrm flipH="1">
            <a:off x="411031" y="2081468"/>
            <a:ext cx="91376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Existing  Basin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BEB835-CB51-0966-64C6-FEF51B35E5DE}"/>
              </a:ext>
            </a:extLst>
          </p:cNvPr>
          <p:cNvSpPr txBox="1"/>
          <p:nvPr/>
        </p:nvSpPr>
        <p:spPr>
          <a:xfrm flipH="1">
            <a:off x="6438000" y="5143129"/>
            <a:ext cx="1142282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Proposed Sanctuary Building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1D7BF8-E2CC-933B-8AFA-5C8F402AC954}"/>
              </a:ext>
            </a:extLst>
          </p:cNvPr>
          <p:cNvSpPr txBox="1"/>
          <p:nvPr/>
        </p:nvSpPr>
        <p:spPr>
          <a:xfrm flipH="1">
            <a:off x="5448059" y="2496966"/>
            <a:ext cx="108954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Rectory/</a:t>
            </a:r>
          </a:p>
          <a:p>
            <a:r>
              <a:rPr lang="en-US" sz="1200" dirty="0"/>
              <a:t>Existing Home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115DC2-2182-206C-785A-2E47DC8B2261}"/>
              </a:ext>
            </a:extLst>
          </p:cNvPr>
          <p:cNvSpPr txBox="1"/>
          <p:nvPr/>
        </p:nvSpPr>
        <p:spPr>
          <a:xfrm flipH="1">
            <a:off x="4334577" y="2171135"/>
            <a:ext cx="78462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Proposed Storage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C88118-4BE8-237D-AB2B-B1BC1A5B6495}"/>
              </a:ext>
            </a:extLst>
          </p:cNvPr>
          <p:cNvSpPr txBox="1"/>
          <p:nvPr/>
        </p:nvSpPr>
        <p:spPr>
          <a:xfrm flipH="1">
            <a:off x="5448059" y="2496966"/>
            <a:ext cx="114228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4"/>
                </a:solidFill>
              </a:rPr>
              <a:t>Rectory/</a:t>
            </a:r>
          </a:p>
          <a:p>
            <a:r>
              <a:rPr lang="en-US" sz="1200" dirty="0">
                <a:solidFill>
                  <a:schemeClr val="accent4"/>
                </a:solidFill>
              </a:rPr>
              <a:t>Existing Home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C39B2D-37CE-171A-DC9E-6FDB35F95BB8}"/>
              </a:ext>
            </a:extLst>
          </p:cNvPr>
          <p:cNvSpPr txBox="1"/>
          <p:nvPr/>
        </p:nvSpPr>
        <p:spPr>
          <a:xfrm rot="16200000" flipH="1">
            <a:off x="8228460" y="4066049"/>
            <a:ext cx="1417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NW 39</a:t>
            </a:r>
            <a:r>
              <a:rPr lang="en-US" sz="1400" baseline="30000" dirty="0">
                <a:solidFill>
                  <a:schemeClr val="accent4"/>
                </a:solidFill>
              </a:rPr>
              <a:t>th</a:t>
            </a:r>
            <a:r>
              <a:rPr lang="en-US" sz="1400" dirty="0">
                <a:solidFill>
                  <a:schemeClr val="accent4"/>
                </a:solidFill>
              </a:rPr>
              <a:t> Avenue</a:t>
            </a:r>
          </a:p>
        </p:txBody>
      </p:sp>
    </p:spTree>
    <p:extLst>
      <p:ext uri="{BB962C8B-B14F-4D97-AF65-F5344CB8AC3E}">
        <p14:creationId xmlns:p14="http://schemas.microsoft.com/office/powerpoint/2010/main" val="2808227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9D2C69DF-65DE-464D-9CA9-B55C4FC3B0B5}"/>
              </a:ext>
            </a:extLst>
          </p:cNvPr>
          <p:cNvSpPr txBox="1"/>
          <p:nvPr/>
        </p:nvSpPr>
        <p:spPr>
          <a:xfrm>
            <a:off x="1085098" y="162955"/>
            <a:ext cx="6973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Conceptual Elevations</a:t>
            </a:r>
          </a:p>
        </p:txBody>
      </p:sp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732B95B9-9856-4BD9-AC17-8FCE1EA43E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29"/>
          <a:stretch/>
        </p:blipFill>
        <p:spPr>
          <a:xfrm>
            <a:off x="0" y="6023295"/>
            <a:ext cx="9144000" cy="8347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2A711D3-ED86-4015-A00A-D6F13B016BD2}"/>
              </a:ext>
            </a:extLst>
          </p:cNvPr>
          <p:cNvSpPr txBox="1"/>
          <p:nvPr/>
        </p:nvSpPr>
        <p:spPr>
          <a:xfrm>
            <a:off x="3965944" y="4582633"/>
            <a:ext cx="606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0B35FF-DA94-E455-7083-5D961E7FF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4312"/>
            <a:ext cx="9144000" cy="51693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70D03-707C-B57C-FDFE-52D520828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4312"/>
            <a:ext cx="9144000" cy="51693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57B444-489B-814D-0E7A-C98611D2E6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44312"/>
            <a:ext cx="9144000" cy="516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18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349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Segoe UI Black</vt:lpstr>
      <vt:lpstr>Segoe UI Semibold</vt:lpstr>
      <vt:lpstr>Office Theme</vt:lpstr>
      <vt:lpstr>1_Office Theme</vt:lpstr>
      <vt:lpstr>PowerPoint Presentation</vt:lpstr>
      <vt:lpstr>Meeting Guidelines</vt:lpstr>
      <vt:lpstr>Agenda</vt:lpstr>
      <vt:lpstr>PowerPoint Presentation</vt:lpstr>
      <vt:lpstr>Project Description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Next Steps</vt:lpstr>
      <vt:lpstr>Contact Information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 Sweger</dc:creator>
  <cp:lastModifiedBy>Stephanie Sutton</cp:lastModifiedBy>
  <cp:revision>189</cp:revision>
  <dcterms:created xsi:type="dcterms:W3CDTF">2020-04-28T17:05:57Z</dcterms:created>
  <dcterms:modified xsi:type="dcterms:W3CDTF">2023-08-16T04:42:55Z</dcterms:modified>
</cp:coreProperties>
</file>