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373" r:id="rId3"/>
    <p:sldId id="386" r:id="rId4"/>
    <p:sldId id="390" r:id="rId5"/>
    <p:sldId id="278" r:id="rId6"/>
    <p:sldId id="392" r:id="rId7"/>
    <p:sldId id="391" r:id="rId8"/>
    <p:sldId id="393" r:id="rId9"/>
    <p:sldId id="352" r:id="rId10"/>
    <p:sldId id="395" r:id="rId11"/>
    <p:sldId id="396" r:id="rId12"/>
    <p:sldId id="394" r:id="rId1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F3E"/>
    <a:srgbClr val="33CC33"/>
    <a:srgbClr val="00FF00"/>
    <a:srgbClr val="C7C5B6"/>
    <a:srgbClr val="00B0F0"/>
    <a:srgbClr val="B7FFB8"/>
    <a:srgbClr val="1D9A78"/>
    <a:srgbClr val="E6E6E6"/>
    <a:srgbClr val="3E4A35"/>
    <a:srgbClr val="D2B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9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7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4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9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1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6F94-EC57-420C-B6BF-82B84AC348E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B34F-8A05-40C1-8D6A-16ACC894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2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fl.com/neighborhoodworkshops" TargetMode="External"/><Relationship Id="rId2" Type="http://schemas.openxmlformats.org/officeDocument/2006/relationships/hyperlink" Target="mailto:sreyes@edaf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27CAE-02F7-40E5-BEAC-DB51DAAD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CC7CE-69CF-47E7-A16F-160E9AFB38F3}"/>
              </a:ext>
            </a:extLst>
          </p:cNvPr>
          <p:cNvSpPr txBox="1"/>
          <p:nvPr/>
        </p:nvSpPr>
        <p:spPr>
          <a:xfrm>
            <a:off x="320948" y="2781322"/>
            <a:ext cx="817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Dance Alive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Site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9A5A-AB72-4B14-B766-E6B9540AD2F1}"/>
              </a:ext>
            </a:extLst>
          </p:cNvPr>
          <p:cNvSpPr txBox="1"/>
          <p:nvPr/>
        </p:nvSpPr>
        <p:spPr>
          <a:xfrm>
            <a:off x="645951" y="5873115"/>
            <a:ext cx="7852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Neighborhood Workshop    September 5, 2023</a:t>
            </a:r>
          </a:p>
        </p:txBody>
      </p:sp>
    </p:spTree>
    <p:extLst>
      <p:ext uri="{BB962C8B-B14F-4D97-AF65-F5344CB8AC3E}">
        <p14:creationId xmlns:p14="http://schemas.microsoft.com/office/powerpoint/2010/main" val="16235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44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09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B89D-5CAB-45B6-A45D-46A0F030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895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Trip Generation Comparison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7232485-6F90-4684-7AF2-5C9A7B4217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4007" y="1112363"/>
          <a:ext cx="7689032" cy="476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526">
                  <a:extLst>
                    <a:ext uri="{9D8B030D-6E8A-4147-A177-3AD203B41FA5}">
                      <a16:colId xmlns:a16="http://schemas.microsoft.com/office/drawing/2014/main" val="1949397163"/>
                    </a:ext>
                  </a:extLst>
                </a:gridCol>
                <a:gridCol w="2748500">
                  <a:extLst>
                    <a:ext uri="{9D8B030D-6E8A-4147-A177-3AD203B41FA5}">
                      <a16:colId xmlns:a16="http://schemas.microsoft.com/office/drawing/2014/main" val="2118336229"/>
                    </a:ext>
                  </a:extLst>
                </a:gridCol>
                <a:gridCol w="726053">
                  <a:extLst>
                    <a:ext uri="{9D8B030D-6E8A-4147-A177-3AD203B41FA5}">
                      <a16:colId xmlns:a16="http://schemas.microsoft.com/office/drawing/2014/main" val="3117333765"/>
                    </a:ext>
                  </a:extLst>
                </a:gridCol>
                <a:gridCol w="1296523">
                  <a:extLst>
                    <a:ext uri="{9D8B030D-6E8A-4147-A177-3AD203B41FA5}">
                      <a16:colId xmlns:a16="http://schemas.microsoft.com/office/drawing/2014/main" val="23004415"/>
                    </a:ext>
                  </a:extLst>
                </a:gridCol>
                <a:gridCol w="1182430">
                  <a:extLst>
                    <a:ext uri="{9D8B030D-6E8A-4147-A177-3AD203B41FA5}">
                      <a16:colId xmlns:a16="http://schemas.microsoft.com/office/drawing/2014/main" val="3457337904"/>
                    </a:ext>
                  </a:extLst>
                </a:gridCol>
              </a:tblGrid>
              <a:tr h="618526">
                <a:tc>
                  <a:txBody>
                    <a:bodyPr/>
                    <a:lstStyle/>
                    <a:p>
                      <a:r>
                        <a:rPr lang="en-US" dirty="0"/>
                        <a:t>ITE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PM 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Peak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445325"/>
                  </a:ext>
                </a:extLst>
              </a:tr>
              <a:tr h="460830">
                <a:tc>
                  <a:txBody>
                    <a:bodyPr/>
                    <a:lstStyle/>
                    <a:p>
                      <a:r>
                        <a:rPr lang="en-US" dirty="0"/>
                        <a:t>495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Dance Studio &amp; theater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068313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575935"/>
                  </a:ext>
                </a:extLst>
              </a:tr>
              <a:tr h="450791"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Accessory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14215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83724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398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Single-family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617606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r>
                        <a:rPr lang="en-US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878472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380070"/>
                  </a:ext>
                </a:extLst>
              </a:tr>
              <a:tr h="462831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Net Change: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+39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151732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72EF783-5314-3B54-9B79-5D6E50557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73D313-5CD3-DD63-BD3F-00D98B26F0A8}"/>
              </a:ext>
            </a:extLst>
          </p:cNvPr>
          <p:cNvCxnSpPr>
            <a:cxnSpLocks/>
          </p:cNvCxnSpPr>
          <p:nvPr/>
        </p:nvCxnSpPr>
        <p:spPr>
          <a:xfrm flipV="1">
            <a:off x="-46140" y="6031683"/>
            <a:ext cx="9190140" cy="3106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06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92C271-5ED5-CD96-7387-0C9BE5BF7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58" y="260457"/>
            <a:ext cx="7198305" cy="560764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D1CC5E7-F327-D101-8C37-8F39750CC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7A57B1A-1C2E-3B0E-EA68-E9FD84CEF013}"/>
              </a:ext>
            </a:extLst>
          </p:cNvPr>
          <p:cNvSpPr/>
          <p:nvPr/>
        </p:nvSpPr>
        <p:spPr>
          <a:xfrm>
            <a:off x="0" y="2448262"/>
            <a:ext cx="1689770" cy="1126772"/>
          </a:xfrm>
          <a:prstGeom prst="wedgeRectCallout">
            <a:avLst>
              <a:gd name="adj1" fmla="val -26955"/>
              <a:gd name="adj2" fmla="val -214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Property Location Map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8FBE5BA4-A7B9-1A67-DE6C-83EE6DCB2FCC}"/>
              </a:ext>
            </a:extLst>
          </p:cNvPr>
          <p:cNvSpPr/>
          <p:nvPr/>
        </p:nvSpPr>
        <p:spPr>
          <a:xfrm rot="16200000">
            <a:off x="3375223" y="2783047"/>
            <a:ext cx="1040235" cy="251670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NW 34</a:t>
            </a:r>
            <a:r>
              <a:rPr lang="en-US" sz="1400" b="1" baseline="30000" dirty="0"/>
              <a:t>th</a:t>
            </a:r>
            <a:r>
              <a:rPr lang="en-US" sz="1400" b="1" dirty="0"/>
              <a:t> St.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2582901-4568-8A25-17E8-64D24C2EED47}"/>
              </a:ext>
            </a:extLst>
          </p:cNvPr>
          <p:cNvSpPr/>
          <p:nvPr/>
        </p:nvSpPr>
        <p:spPr>
          <a:xfrm>
            <a:off x="6177752" y="4172943"/>
            <a:ext cx="1231785" cy="225104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NW 39</a:t>
            </a:r>
            <a:r>
              <a:rPr lang="en-US" sz="1400" b="1" baseline="30000" dirty="0"/>
              <a:t>th</a:t>
            </a:r>
            <a:r>
              <a:rPr lang="en-US" sz="1400" b="1" dirty="0"/>
              <a:t> Ave.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F126FB-5F62-CD98-A684-21A65340F66A}"/>
              </a:ext>
            </a:extLst>
          </p:cNvPr>
          <p:cNvSpPr/>
          <p:nvPr/>
        </p:nvSpPr>
        <p:spPr>
          <a:xfrm>
            <a:off x="4149306" y="2260121"/>
            <a:ext cx="2631056" cy="1785668"/>
          </a:xfrm>
          <a:custGeom>
            <a:avLst/>
            <a:gdLst>
              <a:gd name="connsiteX0" fmla="*/ 8626 w 2631056"/>
              <a:gd name="connsiteY0" fmla="*/ 0 h 1785668"/>
              <a:gd name="connsiteX1" fmla="*/ 2631056 w 2631056"/>
              <a:gd name="connsiteY1" fmla="*/ 17253 h 1785668"/>
              <a:gd name="connsiteX2" fmla="*/ 2622430 w 2631056"/>
              <a:gd name="connsiteY2" fmla="*/ 1785668 h 1785668"/>
              <a:gd name="connsiteX3" fmla="*/ 138022 w 2631056"/>
              <a:gd name="connsiteY3" fmla="*/ 1785668 h 1785668"/>
              <a:gd name="connsiteX4" fmla="*/ 0 w 2631056"/>
              <a:gd name="connsiteY4" fmla="*/ 1621766 h 1785668"/>
              <a:gd name="connsiteX5" fmla="*/ 8626 w 2631056"/>
              <a:gd name="connsiteY5" fmla="*/ 0 h 178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1056" h="1785668">
                <a:moveTo>
                  <a:pt x="8626" y="0"/>
                </a:moveTo>
                <a:lnTo>
                  <a:pt x="2631056" y="17253"/>
                </a:lnTo>
                <a:cubicBezTo>
                  <a:pt x="2628181" y="606725"/>
                  <a:pt x="2625305" y="1196196"/>
                  <a:pt x="2622430" y="1785668"/>
                </a:cubicBezTo>
                <a:lnTo>
                  <a:pt x="138022" y="1785668"/>
                </a:lnTo>
                <a:lnTo>
                  <a:pt x="0" y="1621766"/>
                </a:lnTo>
                <a:cubicBezTo>
                  <a:pt x="2875" y="1081177"/>
                  <a:pt x="5751" y="540589"/>
                  <a:pt x="8626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E486068-54A5-48E9-4DAB-409C0421C453}"/>
              </a:ext>
            </a:extLst>
          </p:cNvPr>
          <p:cNvSpPr/>
          <p:nvPr/>
        </p:nvSpPr>
        <p:spPr>
          <a:xfrm>
            <a:off x="4572000" y="2757953"/>
            <a:ext cx="1605752" cy="744371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Subject Property</a:t>
            </a:r>
          </a:p>
          <a:p>
            <a:pPr algn="ctr"/>
            <a:r>
              <a:rPr lang="en-US" b="1" dirty="0"/>
              <a:t>5.7 Ac. (+/-)</a:t>
            </a:r>
          </a:p>
        </p:txBody>
      </p:sp>
    </p:spTree>
    <p:extLst>
      <p:ext uri="{BB962C8B-B14F-4D97-AF65-F5344CB8AC3E}">
        <p14:creationId xmlns:p14="http://schemas.microsoft.com/office/powerpoint/2010/main" val="38630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48C7F32-0FB9-2140-CF01-B0FCB27BC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1"/>
          <a:stretch/>
        </p:blipFill>
        <p:spPr>
          <a:xfrm>
            <a:off x="12171" y="753666"/>
            <a:ext cx="4415830" cy="3525608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927CA048-CFC4-39B7-5E8A-3DAF82408158}"/>
              </a:ext>
            </a:extLst>
          </p:cNvPr>
          <p:cNvSpPr txBox="1">
            <a:spLocks/>
          </p:cNvSpPr>
          <p:nvPr/>
        </p:nvSpPr>
        <p:spPr>
          <a:xfrm>
            <a:off x="123052" y="7688"/>
            <a:ext cx="8724550" cy="7710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Future Land Use &amp; Zoning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F01A88-F63C-98E3-BB4A-12464FD4E973}"/>
              </a:ext>
            </a:extLst>
          </p:cNvPr>
          <p:cNvCxnSpPr>
            <a:cxnSpLocks/>
          </p:cNvCxnSpPr>
          <p:nvPr/>
        </p:nvCxnSpPr>
        <p:spPr>
          <a:xfrm>
            <a:off x="0" y="634051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08C2E8-3923-97AE-A0DE-4C8F2D726C37}"/>
              </a:ext>
            </a:extLst>
          </p:cNvPr>
          <p:cNvCxnSpPr>
            <a:cxnSpLocks/>
          </p:cNvCxnSpPr>
          <p:nvPr/>
        </p:nvCxnSpPr>
        <p:spPr>
          <a:xfrm>
            <a:off x="0" y="4385328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B6EDD12-E755-7CAB-CE96-31D6AB928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90"/>
          <a:stretch/>
        </p:blipFill>
        <p:spPr>
          <a:xfrm>
            <a:off x="4485327" y="736259"/>
            <a:ext cx="4658673" cy="3560422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D21A3C4-0D76-6F78-DC42-E1CDDED60059}"/>
              </a:ext>
            </a:extLst>
          </p:cNvPr>
          <p:cNvSpPr/>
          <p:nvPr/>
        </p:nvSpPr>
        <p:spPr>
          <a:xfrm rot="16200000">
            <a:off x="1094622" y="2017372"/>
            <a:ext cx="945482" cy="176173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34</a:t>
            </a:r>
            <a:r>
              <a:rPr lang="en-US" sz="1200" b="1" baseline="30000" dirty="0"/>
              <a:t>th</a:t>
            </a:r>
            <a:r>
              <a:rPr lang="en-US" sz="1200" b="1" dirty="0"/>
              <a:t> St.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9199BCA-F18F-AB55-EA9D-FD9EA7AF6B5E}"/>
              </a:ext>
            </a:extLst>
          </p:cNvPr>
          <p:cNvSpPr/>
          <p:nvPr/>
        </p:nvSpPr>
        <p:spPr>
          <a:xfrm rot="16200000">
            <a:off x="5665207" y="1957622"/>
            <a:ext cx="945482" cy="176173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34</a:t>
            </a:r>
            <a:r>
              <a:rPr lang="en-US" sz="1200" b="1" baseline="30000" dirty="0"/>
              <a:t>th</a:t>
            </a:r>
            <a:r>
              <a:rPr lang="en-US" sz="1200" b="1" dirty="0"/>
              <a:t> St.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54B6D7E-153B-7CE8-22E9-8ACE9FD2718C}"/>
              </a:ext>
            </a:extLst>
          </p:cNvPr>
          <p:cNvSpPr/>
          <p:nvPr/>
        </p:nvSpPr>
        <p:spPr>
          <a:xfrm>
            <a:off x="6996417" y="3337769"/>
            <a:ext cx="1122892" cy="182462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39</a:t>
            </a:r>
            <a:r>
              <a:rPr lang="en-US" sz="1200" b="1" baseline="30000" dirty="0"/>
              <a:t>th</a:t>
            </a:r>
            <a:r>
              <a:rPr lang="en-US" sz="1200" b="1" dirty="0"/>
              <a:t> Ave.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19F34D1-56A5-A40C-7C19-4DF0A98254C9}"/>
              </a:ext>
            </a:extLst>
          </p:cNvPr>
          <p:cNvSpPr/>
          <p:nvPr/>
        </p:nvSpPr>
        <p:spPr>
          <a:xfrm>
            <a:off x="2207915" y="3056757"/>
            <a:ext cx="1122892" cy="182462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39</a:t>
            </a:r>
            <a:r>
              <a:rPr lang="en-US" sz="1200" b="1" baseline="30000" dirty="0"/>
              <a:t>th</a:t>
            </a:r>
            <a:r>
              <a:rPr lang="en-US" sz="1200" b="1" dirty="0"/>
              <a:t> Ave.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91FF7-831E-86D7-883C-5AA6DC3F92BA}"/>
              </a:ext>
            </a:extLst>
          </p:cNvPr>
          <p:cNvSpPr/>
          <p:nvPr/>
        </p:nvSpPr>
        <p:spPr>
          <a:xfrm>
            <a:off x="4571999" y="940279"/>
            <a:ext cx="646982" cy="14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43C604-45C5-D4F1-B116-7F594A93F851}"/>
              </a:ext>
            </a:extLst>
          </p:cNvPr>
          <p:cNvSpPr/>
          <p:nvPr/>
        </p:nvSpPr>
        <p:spPr>
          <a:xfrm>
            <a:off x="323489" y="955890"/>
            <a:ext cx="646982" cy="14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64A7AB2-B622-5F6C-1AA6-5F4E8C48EA0C}"/>
              </a:ext>
            </a:extLst>
          </p:cNvPr>
          <p:cNvSpPr txBox="1">
            <a:spLocks/>
          </p:cNvSpPr>
          <p:nvPr/>
        </p:nvSpPr>
        <p:spPr>
          <a:xfrm>
            <a:off x="197960" y="4491383"/>
            <a:ext cx="4019910" cy="22631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Permitted Uses in PD / PUD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Dance studio including classes and rehearsals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Yoga and Pilates classes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Music classes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Theater for accessory dance and music performances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Customary accessory uses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Theater rental for non-profit cultural organization performances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Accessory outdoor events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lphaLcPeriod"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Storage building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60F966-0EF9-7F3C-6C36-AB37A27E0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143" y="4446702"/>
            <a:ext cx="3784677" cy="23524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792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D1CC5E7-F327-D101-8C37-8F39750CC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5960451"/>
            <a:ext cx="9144000" cy="897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F0341B-C7D0-F9D5-2684-373183B4D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879" y="1535624"/>
            <a:ext cx="6832121" cy="5322376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7A57B1A-1C2E-3B0E-EA68-E9FD84CEF013}"/>
              </a:ext>
            </a:extLst>
          </p:cNvPr>
          <p:cNvSpPr/>
          <p:nvPr/>
        </p:nvSpPr>
        <p:spPr>
          <a:xfrm>
            <a:off x="60085" y="3490392"/>
            <a:ext cx="2113391" cy="1562215"/>
          </a:xfrm>
          <a:prstGeom prst="wedgeRectCallout">
            <a:avLst>
              <a:gd name="adj1" fmla="val -26955"/>
              <a:gd name="adj2" fmla="val -214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Approved PD Plan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Aerial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EDB0C-BA5F-92C6-9269-7C358F140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735" y="3426919"/>
            <a:ext cx="2476982" cy="16801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DEB4FE-927A-CEDE-9E71-5CEE361D6468}"/>
              </a:ext>
            </a:extLst>
          </p:cNvPr>
          <p:cNvSpPr/>
          <p:nvPr/>
        </p:nvSpPr>
        <p:spPr>
          <a:xfrm>
            <a:off x="4467735" y="3423557"/>
            <a:ext cx="2476982" cy="1680161"/>
          </a:xfrm>
          <a:custGeom>
            <a:avLst/>
            <a:gdLst>
              <a:gd name="connsiteX0" fmla="*/ 0 w 2776755"/>
              <a:gd name="connsiteY0" fmla="*/ 0 h 1945942"/>
              <a:gd name="connsiteX1" fmla="*/ 2776755 w 2776755"/>
              <a:gd name="connsiteY1" fmla="*/ 0 h 1945942"/>
              <a:gd name="connsiteX2" fmla="*/ 2776755 w 2776755"/>
              <a:gd name="connsiteY2" fmla="*/ 1945942 h 1945942"/>
              <a:gd name="connsiteX3" fmla="*/ 0 w 2776755"/>
              <a:gd name="connsiteY3" fmla="*/ 1945942 h 1945942"/>
              <a:gd name="connsiteX4" fmla="*/ 0 w 2776755"/>
              <a:gd name="connsiteY4" fmla="*/ 0 h 1945942"/>
              <a:gd name="connsiteX0" fmla="*/ 0 w 2785144"/>
              <a:gd name="connsiteY0" fmla="*/ 0 h 1945942"/>
              <a:gd name="connsiteX1" fmla="*/ 2785144 w 2785144"/>
              <a:gd name="connsiteY1" fmla="*/ 41945 h 1945942"/>
              <a:gd name="connsiteX2" fmla="*/ 2776755 w 2785144"/>
              <a:gd name="connsiteY2" fmla="*/ 1945942 h 1945942"/>
              <a:gd name="connsiteX3" fmla="*/ 0 w 2785144"/>
              <a:gd name="connsiteY3" fmla="*/ 1945942 h 1945942"/>
              <a:gd name="connsiteX4" fmla="*/ 0 w 2785144"/>
              <a:gd name="connsiteY4" fmla="*/ 0 h 1945942"/>
              <a:gd name="connsiteX0" fmla="*/ 0 w 2777562"/>
              <a:gd name="connsiteY0" fmla="*/ 0 h 1945942"/>
              <a:gd name="connsiteX1" fmla="*/ 2776755 w 2777562"/>
              <a:gd name="connsiteY1" fmla="*/ 25167 h 1945942"/>
              <a:gd name="connsiteX2" fmla="*/ 2776755 w 2777562"/>
              <a:gd name="connsiteY2" fmla="*/ 1945942 h 1945942"/>
              <a:gd name="connsiteX3" fmla="*/ 0 w 2777562"/>
              <a:gd name="connsiteY3" fmla="*/ 1945942 h 1945942"/>
              <a:gd name="connsiteX4" fmla="*/ 0 w 2777562"/>
              <a:gd name="connsiteY4" fmla="*/ 0 h 1945942"/>
              <a:gd name="connsiteX0" fmla="*/ 8389 w 2777562"/>
              <a:gd name="connsiteY0" fmla="*/ 0 h 1920775"/>
              <a:gd name="connsiteX1" fmla="*/ 2776755 w 2777562"/>
              <a:gd name="connsiteY1" fmla="*/ 0 h 1920775"/>
              <a:gd name="connsiteX2" fmla="*/ 2776755 w 2777562"/>
              <a:gd name="connsiteY2" fmla="*/ 1920775 h 1920775"/>
              <a:gd name="connsiteX3" fmla="*/ 0 w 2777562"/>
              <a:gd name="connsiteY3" fmla="*/ 1920775 h 1920775"/>
              <a:gd name="connsiteX4" fmla="*/ 8389 w 2777562"/>
              <a:gd name="connsiteY4" fmla="*/ 0 h 192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562" h="1920775">
                <a:moveTo>
                  <a:pt x="8389" y="0"/>
                </a:moveTo>
                <a:lnTo>
                  <a:pt x="2776755" y="0"/>
                </a:lnTo>
                <a:cubicBezTo>
                  <a:pt x="2773959" y="634666"/>
                  <a:pt x="2779551" y="1286109"/>
                  <a:pt x="2776755" y="1920775"/>
                </a:cubicBezTo>
                <a:lnTo>
                  <a:pt x="0" y="1920775"/>
                </a:lnTo>
                <a:cubicBezTo>
                  <a:pt x="2796" y="1280517"/>
                  <a:pt x="5593" y="640258"/>
                  <a:pt x="8389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A77DB-DBE8-BE31-58D8-569F54483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277781" cy="266453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3316F1-777C-1ED9-9194-1F4CBDFD06AE}"/>
              </a:ext>
            </a:extLst>
          </p:cNvPr>
          <p:cNvCxnSpPr>
            <a:cxnSpLocks/>
          </p:cNvCxnSpPr>
          <p:nvPr/>
        </p:nvCxnSpPr>
        <p:spPr>
          <a:xfrm>
            <a:off x="4277781" y="3238514"/>
            <a:ext cx="379907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7C5994-FF11-F2BC-45DF-32BEA4D3B290}"/>
              </a:ext>
            </a:extLst>
          </p:cNvPr>
          <p:cNvCxnSpPr>
            <a:cxnSpLocks/>
          </p:cNvCxnSpPr>
          <p:nvPr/>
        </p:nvCxnSpPr>
        <p:spPr>
          <a:xfrm>
            <a:off x="4812534" y="3238514"/>
            <a:ext cx="0" cy="362125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E34DE6-9C47-BCE0-85A1-AD2CBEE538ED}"/>
              </a:ext>
            </a:extLst>
          </p:cNvPr>
          <p:cNvCxnSpPr>
            <a:cxnSpLocks/>
          </p:cNvCxnSpPr>
          <p:nvPr/>
        </p:nvCxnSpPr>
        <p:spPr>
          <a:xfrm>
            <a:off x="5730738" y="4904821"/>
            <a:ext cx="0" cy="317926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B79186A2-B4B5-BB37-43F8-665E360801F0}"/>
              </a:ext>
            </a:extLst>
          </p:cNvPr>
          <p:cNvSpPr/>
          <p:nvPr/>
        </p:nvSpPr>
        <p:spPr>
          <a:xfrm>
            <a:off x="4531260" y="4263167"/>
            <a:ext cx="840689" cy="16549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6447543A-CD4E-9891-ACC5-62544F19FC42}"/>
              </a:ext>
            </a:extLst>
          </p:cNvPr>
          <p:cNvSpPr/>
          <p:nvPr/>
        </p:nvSpPr>
        <p:spPr>
          <a:xfrm>
            <a:off x="4542338" y="3697300"/>
            <a:ext cx="1659222" cy="221795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DRIVEWAY / PARKING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345C2A92-D2F9-2501-F95C-62B048D34F41}"/>
              </a:ext>
            </a:extLst>
          </p:cNvPr>
          <p:cNvSpPr/>
          <p:nvPr/>
        </p:nvSpPr>
        <p:spPr>
          <a:xfrm>
            <a:off x="4728420" y="3490392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SMF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D961CF97-4637-AA58-4E1D-2AC02247D65D}"/>
              </a:ext>
            </a:extLst>
          </p:cNvPr>
          <p:cNvSpPr/>
          <p:nvPr/>
        </p:nvSpPr>
        <p:spPr>
          <a:xfrm>
            <a:off x="6007544" y="4860072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BUFFER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0633C2DE-F678-79BE-B9C0-CA14255E2371}"/>
              </a:ext>
            </a:extLst>
          </p:cNvPr>
          <p:cNvSpPr/>
          <p:nvPr/>
        </p:nvSpPr>
        <p:spPr>
          <a:xfrm>
            <a:off x="5957686" y="3512707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BLDG.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6365EFE3-60A1-1CBA-58D1-1DFFB3803725}"/>
              </a:ext>
            </a:extLst>
          </p:cNvPr>
          <p:cNvSpPr/>
          <p:nvPr/>
        </p:nvSpPr>
        <p:spPr>
          <a:xfrm>
            <a:off x="4733765" y="4868351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BUFFER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20C2EF7A-038C-74F3-C371-8E79CDA53550}"/>
              </a:ext>
            </a:extLst>
          </p:cNvPr>
          <p:cNvSpPr/>
          <p:nvPr/>
        </p:nvSpPr>
        <p:spPr>
          <a:xfrm rot="16200000">
            <a:off x="6299646" y="4173239"/>
            <a:ext cx="780173" cy="298779"/>
          </a:xfrm>
          <a:prstGeom prst="wedgeRectCallout">
            <a:avLst>
              <a:gd name="adj1" fmla="val -9824"/>
              <a:gd name="adj2" fmla="val 4989"/>
            </a:avLst>
          </a:prstGeom>
          <a:solidFill>
            <a:srgbClr val="B7F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BUFFER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93F747F-D6E9-B993-8FF5-E4097369E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475" y="82539"/>
            <a:ext cx="3784677" cy="23524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C29785B-A1D4-4CD7-51BA-09B46AE1ADEE}"/>
              </a:ext>
            </a:extLst>
          </p:cNvPr>
          <p:cNvSpPr/>
          <p:nvPr/>
        </p:nvSpPr>
        <p:spPr>
          <a:xfrm>
            <a:off x="6347772" y="5178813"/>
            <a:ext cx="1122892" cy="182462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39</a:t>
            </a:r>
            <a:r>
              <a:rPr lang="en-US" sz="1200" b="1" baseline="30000" dirty="0"/>
              <a:t>th</a:t>
            </a:r>
            <a:r>
              <a:rPr lang="en-US" sz="1200" b="1" dirty="0"/>
              <a:t> Ave.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A404487-C030-5B29-E111-BEDB05AD9025}"/>
              </a:ext>
            </a:extLst>
          </p:cNvPr>
          <p:cNvSpPr/>
          <p:nvPr/>
        </p:nvSpPr>
        <p:spPr>
          <a:xfrm rot="16200000">
            <a:off x="3716954" y="5872364"/>
            <a:ext cx="945482" cy="176173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34</a:t>
            </a:r>
            <a:r>
              <a:rPr lang="en-US" sz="1200" b="1" baseline="30000" dirty="0"/>
              <a:t>th</a:t>
            </a:r>
            <a:r>
              <a:rPr lang="en-US" sz="1200" b="1" dirty="0"/>
              <a:t> St.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98B2578D-0CE6-A762-3BCE-3592F10983E3}"/>
              </a:ext>
            </a:extLst>
          </p:cNvPr>
          <p:cNvSpPr/>
          <p:nvPr/>
        </p:nvSpPr>
        <p:spPr>
          <a:xfrm>
            <a:off x="5922184" y="4213762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SMF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AC57B48-2EFD-FFCF-457E-BDC0FCDC620F}"/>
              </a:ext>
            </a:extLst>
          </p:cNvPr>
          <p:cNvSpPr/>
          <p:nvPr/>
        </p:nvSpPr>
        <p:spPr>
          <a:xfrm>
            <a:off x="5307594" y="4087899"/>
            <a:ext cx="840689" cy="16549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OPEN SPACE</a:t>
            </a:r>
          </a:p>
        </p:txBody>
      </p:sp>
    </p:spTree>
    <p:extLst>
      <p:ext uri="{BB962C8B-B14F-4D97-AF65-F5344CB8AC3E}">
        <p14:creationId xmlns:p14="http://schemas.microsoft.com/office/powerpoint/2010/main" val="146267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D44A-DD70-4302-A611-0F89EB792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87829"/>
          <a:stretch/>
        </p:blipFill>
        <p:spPr>
          <a:xfrm>
            <a:off x="0" y="6023295"/>
            <a:ext cx="8867954" cy="83470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7C4CD7-03C1-BC37-62E4-E2BEC7F2BA37}"/>
              </a:ext>
            </a:extLst>
          </p:cNvPr>
          <p:cNvCxnSpPr>
            <a:cxnSpLocks/>
          </p:cNvCxnSpPr>
          <p:nvPr/>
        </p:nvCxnSpPr>
        <p:spPr>
          <a:xfrm>
            <a:off x="0" y="685336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8D8E0C4-D014-DF4B-2D99-77E9BB56E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8886"/>
            <a:ext cx="9144000" cy="68891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230" y="0"/>
            <a:ext cx="4210769" cy="628968"/>
          </a:xfrm>
          <a:solidFill>
            <a:srgbClr val="317F3E"/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Site Plan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BE6954B-C041-D3F5-748D-75587C309B28}"/>
              </a:ext>
            </a:extLst>
          </p:cNvPr>
          <p:cNvSpPr/>
          <p:nvPr/>
        </p:nvSpPr>
        <p:spPr>
          <a:xfrm>
            <a:off x="845389" y="828136"/>
            <a:ext cx="7746520" cy="5253487"/>
          </a:xfrm>
          <a:custGeom>
            <a:avLst/>
            <a:gdLst>
              <a:gd name="connsiteX0" fmla="*/ 0 w 7746520"/>
              <a:gd name="connsiteY0" fmla="*/ 86264 h 5253487"/>
              <a:gd name="connsiteX1" fmla="*/ 7651630 w 7746520"/>
              <a:gd name="connsiteY1" fmla="*/ 0 h 5253487"/>
              <a:gd name="connsiteX2" fmla="*/ 7746520 w 7746520"/>
              <a:gd name="connsiteY2" fmla="*/ 5167222 h 5253487"/>
              <a:gd name="connsiteX3" fmla="*/ 690113 w 7746520"/>
              <a:gd name="connsiteY3" fmla="*/ 5253487 h 5253487"/>
              <a:gd name="connsiteX4" fmla="*/ 517585 w 7746520"/>
              <a:gd name="connsiteY4" fmla="*/ 5244860 h 5253487"/>
              <a:gd name="connsiteX5" fmla="*/ 353683 w 7746520"/>
              <a:gd name="connsiteY5" fmla="*/ 5149970 h 5253487"/>
              <a:gd name="connsiteX6" fmla="*/ 198407 w 7746520"/>
              <a:gd name="connsiteY6" fmla="*/ 5020573 h 5253487"/>
              <a:gd name="connsiteX7" fmla="*/ 94890 w 7746520"/>
              <a:gd name="connsiteY7" fmla="*/ 4839419 h 5253487"/>
              <a:gd name="connsiteX8" fmla="*/ 60385 w 7746520"/>
              <a:gd name="connsiteY8" fmla="*/ 4641011 h 5253487"/>
              <a:gd name="connsiteX9" fmla="*/ 0 w 7746520"/>
              <a:gd name="connsiteY9" fmla="*/ 86264 h 525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6520" h="5253487">
                <a:moveTo>
                  <a:pt x="0" y="86264"/>
                </a:moveTo>
                <a:lnTo>
                  <a:pt x="7651630" y="0"/>
                </a:lnTo>
                <a:lnTo>
                  <a:pt x="7746520" y="5167222"/>
                </a:lnTo>
                <a:lnTo>
                  <a:pt x="690113" y="5253487"/>
                </a:lnTo>
                <a:lnTo>
                  <a:pt x="517585" y="5244860"/>
                </a:lnTo>
                <a:lnTo>
                  <a:pt x="353683" y="5149970"/>
                </a:lnTo>
                <a:lnTo>
                  <a:pt x="198407" y="5020573"/>
                </a:lnTo>
                <a:lnTo>
                  <a:pt x="94890" y="4839419"/>
                </a:lnTo>
                <a:lnTo>
                  <a:pt x="60385" y="4641011"/>
                </a:lnTo>
                <a:lnTo>
                  <a:pt x="0" y="86264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60449813-EA62-5ADE-A256-E145F601E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8820150" cy="6381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914F29-3155-FD02-1A87-01A8353C6C76}"/>
              </a:ext>
            </a:extLst>
          </p:cNvPr>
          <p:cNvSpPr txBox="1"/>
          <p:nvPr/>
        </p:nvSpPr>
        <p:spPr>
          <a:xfrm>
            <a:off x="999468" y="73214"/>
            <a:ext cx="6821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Conceptual Building Elevations</a:t>
            </a:r>
          </a:p>
        </p:txBody>
      </p:sp>
    </p:spTree>
    <p:extLst>
      <p:ext uri="{BB962C8B-B14F-4D97-AF65-F5344CB8AC3E}">
        <p14:creationId xmlns:p14="http://schemas.microsoft.com/office/powerpoint/2010/main" val="290153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D44A-DD70-4302-A611-0F89EB792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31683"/>
            <a:ext cx="9144000" cy="8347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65" y="63175"/>
            <a:ext cx="7886700" cy="62896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5" y="1713211"/>
            <a:ext cx="8877300" cy="37833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EDA will submit the Site Plan application to the City of Gainesville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of Gainesville will review the applications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Applicant will address any City review comments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Review Board meeting (TBD: Approx. 3 Months)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7C4CD7-03C1-BC37-62E4-E2BEC7F2BA37}"/>
              </a:ext>
            </a:extLst>
          </p:cNvPr>
          <p:cNvCxnSpPr>
            <a:cxnSpLocks/>
          </p:cNvCxnSpPr>
          <p:nvPr/>
        </p:nvCxnSpPr>
        <p:spPr>
          <a:xfrm>
            <a:off x="0" y="7716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D44A-DD70-4302-A611-0F89EB792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31683"/>
            <a:ext cx="9144000" cy="8347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146"/>
            <a:ext cx="7886700" cy="62896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950869"/>
            <a:ext cx="8877300" cy="49562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will have higher percentage of non-peak hour traffic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Meeting held with FDOT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Input received regarding proposed access locations: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Ave. (right-in, right-out / aligned with hard median)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Street (shared driveway with Church (no new driveways / as far from intersection as possible.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Reviewed project with City of Gainesville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FDOT completed / planned safety improvements: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Converted EB / WB Protected/Permissive LT to Protected Only LT for 24/7 </a:t>
            </a:r>
            <a:r>
              <a:rPr lang="en-US" sz="1600" b="1" dirty="0">
                <a:solidFill>
                  <a:srgbClr val="317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(Completed May, 2023)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Extended NB/SB RT Lanes with previous safety project along S.R. 121 </a:t>
            </a:r>
            <a:r>
              <a:rPr lang="en-US" sz="1600" b="1" dirty="0">
                <a:solidFill>
                  <a:srgbClr val="317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(Completed)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Planned to add SB RT “Turning Vehicle Stop for Ped” signs and “No Ped” signs with “Use Crosswalk” Plaques on the Median at East Leg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Considering to add EB RT Lane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7C4CD7-03C1-BC37-62E4-E2BEC7F2BA37}"/>
              </a:ext>
            </a:extLst>
          </p:cNvPr>
          <p:cNvCxnSpPr>
            <a:cxnSpLocks/>
          </p:cNvCxnSpPr>
          <p:nvPr/>
        </p:nvCxnSpPr>
        <p:spPr>
          <a:xfrm>
            <a:off x="0" y="685336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8C01-2C94-42D5-82D6-AB9E0BD3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1"/>
            <a:ext cx="7886700" cy="1100136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25516-F111-4C1C-AF70-CF2E9E31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" y="1406525"/>
            <a:ext cx="8432267" cy="4351338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Phone:     (352) 373-3541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Email:  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permitting@edafl.com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Web site: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www.edafl.com/neighborhoodworkshops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Mail:    720 SW 2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Avenue</a:t>
            </a:r>
          </a:p>
          <a:p>
            <a:pPr marL="1371600" lvl="3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South Tower, Suite 300</a:t>
            </a:r>
          </a:p>
          <a:p>
            <a:pPr marL="1371600" lvl="3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Gainesville, FL  32601</a:t>
            </a:r>
          </a:p>
          <a:p>
            <a:pPr marL="1371600" lvl="3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1DE1CC3-BA0D-453A-9E02-92B77618FF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17172" y="5996802"/>
            <a:ext cx="9144000" cy="8347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85F235-8C6B-B1DD-248D-5A91CD1736B5}"/>
              </a:ext>
            </a:extLst>
          </p:cNvPr>
          <p:cNvCxnSpPr>
            <a:cxnSpLocks/>
          </p:cNvCxnSpPr>
          <p:nvPr/>
        </p:nvCxnSpPr>
        <p:spPr>
          <a:xfrm>
            <a:off x="0" y="1033577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432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395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Black</vt:lpstr>
      <vt:lpstr>Segoe UI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Proposed Site Plan </vt:lpstr>
      <vt:lpstr>PowerPoint Presentation</vt:lpstr>
      <vt:lpstr>Next Steps</vt:lpstr>
      <vt:lpstr>Traffic</vt:lpstr>
      <vt:lpstr>Contact Information</vt:lpstr>
      <vt:lpstr>PowerPoint Presentation</vt:lpstr>
      <vt:lpstr>PowerPoint Presentation</vt:lpstr>
      <vt:lpstr>Trip Generation Comparison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Sweger</dc:creator>
  <cp:lastModifiedBy>Clay Sweger</cp:lastModifiedBy>
  <cp:revision>153</cp:revision>
  <cp:lastPrinted>2023-09-05T21:25:01Z</cp:lastPrinted>
  <dcterms:created xsi:type="dcterms:W3CDTF">2020-04-28T17:05:57Z</dcterms:created>
  <dcterms:modified xsi:type="dcterms:W3CDTF">2023-09-05T21:34:10Z</dcterms:modified>
</cp:coreProperties>
</file>