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3" r:id="rId2"/>
    <p:sldId id="262" r:id="rId3"/>
    <p:sldId id="274" r:id="rId4"/>
    <p:sldId id="268" r:id="rId5"/>
    <p:sldId id="271" r:id="rId6"/>
    <p:sldId id="275" r:id="rId7"/>
    <p:sldId id="261" r:id="rId8"/>
    <p:sldId id="272" r:id="rId9"/>
  </p:sldIdLst>
  <p:sldSz cx="9144000" cy="6858000" type="screen4x3"/>
  <p:notesSz cx="7010400" cy="92360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outlineView">
  <p:normalViewPr showOutlineIcons="0">
    <p:restoredLeft sz="34556" autoAdjust="0"/>
    <p:restoredTop sz="86411" autoAdjust="0"/>
  </p:normalViewPr>
  <p:slideViewPr>
    <p:cSldViewPr snapToGrid="0">
      <p:cViewPr varScale="1">
        <p:scale>
          <a:sx n="64" d="100"/>
          <a:sy n="64" d="100"/>
        </p:scale>
        <p:origin x="562" y="79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4355487"/>
            <a:ext cx="7772400" cy="601315"/>
          </a:xfrm>
        </p:spPr>
        <p:txBody>
          <a:bodyPr anchor="b"/>
          <a:lstStyle>
            <a:lvl1pPr algn="ctr">
              <a:defRPr lang="en-US" sz="4000" kern="1200" dirty="0">
                <a:solidFill>
                  <a:schemeClr val="tx1"/>
                </a:solidFill>
                <a:latin typeface="Aptos Black" panose="020B0004020202020204" pitchFamily="34" charset="0"/>
                <a:ea typeface="Segoe UI Black" panose="020B0A02040204020203" pitchFamily="34" charset="0"/>
                <a:cs typeface="+mn-cs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5217135"/>
            <a:ext cx="6858000" cy="262280"/>
          </a:xfrm>
        </p:spPr>
        <p:txBody>
          <a:bodyPr/>
          <a:lstStyle>
            <a:lvl1pPr marL="0" indent="0" algn="ctr">
              <a:buNone/>
              <a:defRPr lang="en-US" sz="2000" kern="1200" dirty="0">
                <a:solidFill>
                  <a:schemeClr val="tx1"/>
                </a:solidFill>
                <a:latin typeface="Aptos" panose="020B0004020202020204" pitchFamily="34" charset="0"/>
                <a:ea typeface="Segoe UI Black" panose="020B0A02040204020203" pitchFamily="34" charset="0"/>
                <a:cs typeface="Segoe UI Semibold" panose="020B070204020402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Subtitle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EA6EFD32-5BB8-6B8D-00B3-1442D49D1DC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479585" y="5874876"/>
            <a:ext cx="2184828" cy="423070"/>
          </a:xfrm>
        </p:spPr>
        <p:txBody>
          <a:bodyPr/>
          <a:lstStyle>
            <a:lvl1pPr algn="ctr">
              <a:buNone/>
              <a:defRPr lang="en-US" sz="1600" kern="1200" dirty="0">
                <a:solidFill>
                  <a:schemeClr val="tx1"/>
                </a:solidFill>
                <a:latin typeface="Aptos" panose="020B0004020202020204" pitchFamily="34" charset="0"/>
                <a:ea typeface="Segoe UI Black" panose="020B0A02040204020203" pitchFamily="34" charset="0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en-US" dirty="0"/>
              <a:t>Click to add date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9FA35CB8-79C7-EC68-0D85-81224AD50388}"/>
              </a:ext>
            </a:extLst>
          </p:cNvPr>
          <p:cNvCxnSpPr>
            <a:cxnSpLocks/>
          </p:cNvCxnSpPr>
          <p:nvPr userDrawn="1"/>
        </p:nvCxnSpPr>
        <p:spPr>
          <a:xfrm>
            <a:off x="592002" y="6426016"/>
            <a:ext cx="7959995" cy="0"/>
          </a:xfrm>
          <a:prstGeom prst="line">
            <a:avLst/>
          </a:prstGeom>
          <a:ln w="762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18">
            <a:extLst>
              <a:ext uri="{FF2B5EF4-FFF2-40B4-BE49-F238E27FC236}">
                <a16:creationId xmlns:a16="http://schemas.microsoft.com/office/drawing/2014/main" id="{36B8276D-2A42-24A1-B7D8-9FAEF66A21A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506" y="771589"/>
            <a:ext cx="3488986" cy="3458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75352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en-US" sz="36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Aptos Black" panose="020B0004020202020204" pitchFamily="34" charset="0"/>
                <a:ea typeface="Segoe UI Black" panose="020B0A02040204020203" pitchFamily="34" charset="0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lang="en-US" sz="2400" kern="1200" smtClean="0">
                <a:solidFill>
                  <a:schemeClr val="tx1">
                    <a:lumMod val="85000"/>
                    <a:lumOff val="15000"/>
                  </a:schemeClr>
                </a:solidFill>
                <a:latin typeface="Aptos" panose="020B0004020202020204" pitchFamily="34" charset="0"/>
                <a:ea typeface="Segoe UI Black" panose="020B0A02040204020203" pitchFamily="34" charset="0"/>
                <a:cs typeface="Segoe UI Semilight" panose="020B0402040204020203" pitchFamily="34" charset="0"/>
              </a:defRPr>
            </a:lvl1pPr>
            <a:lvl2pPr>
              <a:defRPr sz="2000">
                <a:latin typeface="Aptos" panose="020B0004020202020204" pitchFamily="34" charset="0"/>
              </a:defRPr>
            </a:lvl2pPr>
            <a:lvl3pPr>
              <a:defRPr sz="1800">
                <a:latin typeface="Aptos" panose="020B0004020202020204" pitchFamily="34" charset="0"/>
              </a:defRPr>
            </a:lvl3pPr>
            <a:lvl4pPr>
              <a:defRPr sz="1600">
                <a:latin typeface="Aptos" panose="020B0004020202020204" pitchFamily="34" charset="0"/>
              </a:defRPr>
            </a:lvl4pPr>
            <a:lvl5pPr>
              <a:defRPr>
                <a:latin typeface="Aptos" panose="020B00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C571A78-41CA-62CA-3EE4-C18424B3B9A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9401" y="5939441"/>
            <a:ext cx="918559" cy="918559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85BD912-C0A6-2D9D-CAC2-611347B60C77}"/>
              </a:ext>
            </a:extLst>
          </p:cNvPr>
          <p:cNvCxnSpPr>
            <a:cxnSpLocks/>
          </p:cNvCxnSpPr>
          <p:nvPr userDrawn="1"/>
        </p:nvCxnSpPr>
        <p:spPr>
          <a:xfrm>
            <a:off x="1184005" y="6398720"/>
            <a:ext cx="7959995" cy="0"/>
          </a:xfrm>
          <a:prstGeom prst="line">
            <a:avLst/>
          </a:prstGeom>
          <a:ln w="762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52788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en-US" sz="36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Aptos Black" panose="020B0004020202020204" pitchFamily="34" charset="0"/>
                <a:ea typeface="Segoe UI Black" panose="020B0A02040204020203" pitchFamily="34" charset="0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lang="en-US" sz="2400" kern="1200" smtClean="0">
                <a:solidFill>
                  <a:schemeClr val="tx1">
                    <a:lumMod val="85000"/>
                    <a:lumOff val="15000"/>
                  </a:schemeClr>
                </a:solidFill>
                <a:latin typeface="Aptos" panose="020B0004020202020204" pitchFamily="34" charset="0"/>
                <a:ea typeface="Segoe UI Black" panose="020B0A02040204020203" pitchFamily="34" charset="0"/>
                <a:cs typeface="Segoe UI Semilight" panose="020B0402040204020203" pitchFamily="34" charset="0"/>
              </a:defRPr>
            </a:lvl1pPr>
            <a:lvl2pPr>
              <a:defRPr sz="2000">
                <a:latin typeface="Aptos" panose="020B0004020202020204" pitchFamily="34" charset="0"/>
              </a:defRPr>
            </a:lvl2pPr>
            <a:lvl3pPr>
              <a:defRPr sz="1800">
                <a:latin typeface="Aptos" panose="020B0004020202020204" pitchFamily="34" charset="0"/>
              </a:defRPr>
            </a:lvl3pPr>
            <a:lvl4pPr>
              <a:defRPr sz="1600">
                <a:latin typeface="Aptos" panose="020B0004020202020204" pitchFamily="34" charset="0"/>
              </a:defRPr>
            </a:lvl4pPr>
            <a:lvl5pPr>
              <a:defRPr>
                <a:latin typeface="Aptos" panose="020B00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386169F-FDE4-141D-3301-21487C75097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52660" y="3513153"/>
            <a:ext cx="1973573" cy="1836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27719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en-US" sz="36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Aptos Black" panose="020B0004020202020204" pitchFamily="34" charset="0"/>
                <a:ea typeface="Segoe UI Black" panose="020B0A02040204020203" pitchFamily="34" charset="0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lang="en-US" sz="2400" kern="1200" smtClean="0">
                <a:solidFill>
                  <a:schemeClr val="tx1">
                    <a:lumMod val="85000"/>
                    <a:lumOff val="15000"/>
                  </a:schemeClr>
                </a:solidFill>
                <a:latin typeface="Aptos" panose="020B0004020202020204" pitchFamily="34" charset="0"/>
                <a:ea typeface="Segoe UI Black" panose="020B0A02040204020203" pitchFamily="34" charset="0"/>
                <a:cs typeface="Segoe UI Semilight" panose="020B0402040204020203" pitchFamily="34" charset="0"/>
              </a:defRPr>
            </a:lvl1pPr>
            <a:lvl2pPr>
              <a:defRPr sz="2000">
                <a:latin typeface="Aptos" panose="020B0004020202020204" pitchFamily="34" charset="0"/>
              </a:defRPr>
            </a:lvl2pPr>
            <a:lvl3pPr>
              <a:defRPr sz="1800">
                <a:latin typeface="Aptos" panose="020B0004020202020204" pitchFamily="34" charset="0"/>
              </a:defRPr>
            </a:lvl3pPr>
            <a:lvl4pPr>
              <a:defRPr sz="1600">
                <a:latin typeface="Aptos" panose="020B0004020202020204" pitchFamily="34" charset="0"/>
              </a:defRPr>
            </a:lvl4pPr>
            <a:lvl5pPr>
              <a:defRPr>
                <a:latin typeface="Aptos" panose="020B00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C571A78-41CA-62CA-3EE4-C18424B3B9A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9401" y="5939441"/>
            <a:ext cx="918559" cy="918559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85BD912-C0A6-2D9D-CAC2-611347B60C77}"/>
              </a:ext>
            </a:extLst>
          </p:cNvPr>
          <p:cNvCxnSpPr>
            <a:cxnSpLocks/>
          </p:cNvCxnSpPr>
          <p:nvPr userDrawn="1"/>
        </p:nvCxnSpPr>
        <p:spPr>
          <a:xfrm>
            <a:off x="1184005" y="6398720"/>
            <a:ext cx="7959995" cy="0"/>
          </a:xfrm>
          <a:prstGeom prst="line">
            <a:avLst/>
          </a:prstGeom>
          <a:ln w="762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 descr="A green circle with black background&#10;&#10;Description automatically generated">
            <a:extLst>
              <a:ext uri="{FF2B5EF4-FFF2-40B4-BE49-F238E27FC236}">
                <a16:creationId xmlns:a16="http://schemas.microsoft.com/office/drawing/2014/main" id="{5F31C56A-DF62-5D39-420A-9DEFA1C6E6D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6614" y="4398181"/>
            <a:ext cx="5334771" cy="4001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96435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en-US" sz="36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Aptos Black" panose="020B0004020202020204" pitchFamily="34" charset="0"/>
                <a:ea typeface="Segoe UI Black" panose="020B0A02040204020203" pitchFamily="34" charset="0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lang="en-US" sz="2400" kern="1200" smtClean="0">
                <a:solidFill>
                  <a:schemeClr val="tx1">
                    <a:lumMod val="85000"/>
                    <a:lumOff val="15000"/>
                  </a:schemeClr>
                </a:solidFill>
                <a:latin typeface="Aptos" panose="020B0004020202020204" pitchFamily="34" charset="0"/>
                <a:ea typeface="Segoe UI Black" panose="020B0A02040204020203" pitchFamily="34" charset="0"/>
                <a:cs typeface="Segoe UI Semilight" panose="020B0402040204020203" pitchFamily="34" charset="0"/>
              </a:defRPr>
            </a:lvl1pPr>
            <a:lvl2pPr>
              <a:defRPr sz="2000">
                <a:latin typeface="Aptos" panose="020B0004020202020204" pitchFamily="34" charset="0"/>
              </a:defRPr>
            </a:lvl2pPr>
            <a:lvl3pPr>
              <a:defRPr sz="1800">
                <a:latin typeface="Aptos" panose="020B0004020202020204" pitchFamily="34" charset="0"/>
              </a:defRPr>
            </a:lvl3pPr>
            <a:lvl4pPr>
              <a:defRPr sz="1600">
                <a:latin typeface="Aptos" panose="020B0004020202020204" pitchFamily="34" charset="0"/>
              </a:defRPr>
            </a:lvl4pPr>
            <a:lvl5pPr>
              <a:defRPr>
                <a:latin typeface="Aptos" panose="020B00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C571A78-41CA-62CA-3EE4-C18424B3B9A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9401" y="5939441"/>
            <a:ext cx="918559" cy="918559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85BD912-C0A6-2D9D-CAC2-611347B60C77}"/>
              </a:ext>
            </a:extLst>
          </p:cNvPr>
          <p:cNvCxnSpPr>
            <a:cxnSpLocks/>
          </p:cNvCxnSpPr>
          <p:nvPr userDrawn="1"/>
        </p:nvCxnSpPr>
        <p:spPr>
          <a:xfrm>
            <a:off x="1184005" y="6398720"/>
            <a:ext cx="7959995" cy="0"/>
          </a:xfrm>
          <a:prstGeom prst="line">
            <a:avLst/>
          </a:prstGeom>
          <a:ln w="762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 descr="A green circle with black background&#10;&#10;Description automatically generated">
            <a:extLst>
              <a:ext uri="{FF2B5EF4-FFF2-40B4-BE49-F238E27FC236}">
                <a16:creationId xmlns:a16="http://schemas.microsoft.com/office/drawing/2014/main" id="{6D14361F-81D6-B828-F23F-4E412F5A569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628" y="3934189"/>
            <a:ext cx="6572082" cy="4929062"/>
          </a:xfrm>
          <a:prstGeom prst="rect">
            <a:avLst/>
          </a:prstGeom>
        </p:spPr>
      </p:pic>
      <p:pic>
        <p:nvPicPr>
          <p:cNvPr id="6" name="Picture 5" descr="A blue and green circles&#10;&#10;Description automatically generated">
            <a:extLst>
              <a:ext uri="{FF2B5EF4-FFF2-40B4-BE49-F238E27FC236}">
                <a16:creationId xmlns:a16="http://schemas.microsoft.com/office/drawing/2014/main" id="{174D920E-3FA4-B333-E277-98CB5BF88B0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027675">
            <a:off x="3306663" y="5158154"/>
            <a:ext cx="2530671" cy="2619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06576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en-US" sz="36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Aptos Black" panose="020B0004020202020204" pitchFamily="34" charset="0"/>
                <a:ea typeface="Segoe UI Black" panose="020B0A02040204020203" pitchFamily="34" charset="0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lang="en-US" sz="2400" kern="1200" smtClean="0">
                <a:solidFill>
                  <a:schemeClr val="tx1">
                    <a:lumMod val="85000"/>
                    <a:lumOff val="15000"/>
                  </a:schemeClr>
                </a:solidFill>
                <a:latin typeface="Aptos" panose="020B0004020202020204" pitchFamily="34" charset="0"/>
                <a:ea typeface="Segoe UI Black" panose="020B0A02040204020203" pitchFamily="34" charset="0"/>
                <a:cs typeface="Segoe UI Semilight" panose="020B0402040204020203" pitchFamily="34" charset="0"/>
              </a:defRPr>
            </a:lvl1pPr>
            <a:lvl2pPr>
              <a:defRPr sz="2000">
                <a:latin typeface="Aptos" panose="020B0004020202020204" pitchFamily="34" charset="0"/>
              </a:defRPr>
            </a:lvl2pPr>
            <a:lvl3pPr>
              <a:defRPr sz="1800">
                <a:latin typeface="Aptos" panose="020B0004020202020204" pitchFamily="34" charset="0"/>
              </a:defRPr>
            </a:lvl3pPr>
            <a:lvl4pPr>
              <a:defRPr sz="1600">
                <a:latin typeface="Aptos" panose="020B0004020202020204" pitchFamily="34" charset="0"/>
              </a:defRPr>
            </a:lvl4pPr>
            <a:lvl5pPr>
              <a:defRPr>
                <a:latin typeface="Aptos" panose="020B00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C571A78-41CA-62CA-3EE4-C18424B3B9A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5939441"/>
            <a:ext cx="1357361" cy="918559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85BD912-C0A6-2D9D-CAC2-611347B60C77}"/>
              </a:ext>
            </a:extLst>
          </p:cNvPr>
          <p:cNvCxnSpPr>
            <a:cxnSpLocks/>
          </p:cNvCxnSpPr>
          <p:nvPr userDrawn="1"/>
        </p:nvCxnSpPr>
        <p:spPr>
          <a:xfrm>
            <a:off x="1184005" y="6398720"/>
            <a:ext cx="7959995" cy="0"/>
          </a:xfrm>
          <a:prstGeom prst="line">
            <a:avLst/>
          </a:prstGeom>
          <a:ln w="762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 descr="A green circle with black background&#10;&#10;Description automatically generated">
            <a:extLst>
              <a:ext uri="{FF2B5EF4-FFF2-40B4-BE49-F238E27FC236}">
                <a16:creationId xmlns:a16="http://schemas.microsoft.com/office/drawing/2014/main" id="{6D14361F-81D6-B828-F23F-4E412F5A569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628" y="3934189"/>
            <a:ext cx="6572082" cy="4929062"/>
          </a:xfrm>
          <a:prstGeom prst="rect">
            <a:avLst/>
          </a:prstGeom>
        </p:spPr>
      </p:pic>
      <p:pic>
        <p:nvPicPr>
          <p:cNvPr id="6" name="Picture 5" descr="A blue and green circles&#10;&#10;Description automatically generated">
            <a:extLst>
              <a:ext uri="{FF2B5EF4-FFF2-40B4-BE49-F238E27FC236}">
                <a16:creationId xmlns:a16="http://schemas.microsoft.com/office/drawing/2014/main" id="{174D920E-3FA4-B333-E277-98CB5BF88B0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027675">
            <a:off x="3306663" y="5158154"/>
            <a:ext cx="2530671" cy="2619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044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ptos Black" panose="020B00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>
            <a:lvl1pPr>
              <a:defRPr>
                <a:latin typeface="Aptos" panose="020B0004020202020204" pitchFamily="34" charset="0"/>
              </a:defRPr>
            </a:lvl1pPr>
            <a:lvl2pPr>
              <a:defRPr>
                <a:latin typeface="Aptos" panose="020B0004020202020204" pitchFamily="34" charset="0"/>
              </a:defRPr>
            </a:lvl2pPr>
            <a:lvl3pPr>
              <a:defRPr>
                <a:latin typeface="Aptos" panose="020B0004020202020204" pitchFamily="34" charset="0"/>
              </a:defRPr>
            </a:lvl3pPr>
            <a:lvl4pPr>
              <a:defRPr>
                <a:latin typeface="Aptos" panose="020B0004020202020204" pitchFamily="34" charset="0"/>
              </a:defRPr>
            </a:lvl4pPr>
            <a:lvl5pPr>
              <a:defRPr>
                <a:latin typeface="Aptos" panose="020B00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>
            <a:lvl1pPr>
              <a:defRPr>
                <a:latin typeface="Aptos" panose="020B0004020202020204" pitchFamily="34" charset="0"/>
              </a:defRPr>
            </a:lvl1pPr>
            <a:lvl2pPr>
              <a:defRPr>
                <a:latin typeface="Aptos" panose="020B0004020202020204" pitchFamily="34" charset="0"/>
              </a:defRPr>
            </a:lvl2pPr>
            <a:lvl3pPr>
              <a:defRPr>
                <a:latin typeface="Aptos" panose="020B0004020202020204" pitchFamily="34" charset="0"/>
              </a:defRPr>
            </a:lvl3pPr>
            <a:lvl4pPr>
              <a:defRPr>
                <a:latin typeface="Aptos" panose="020B0004020202020204" pitchFamily="34" charset="0"/>
              </a:defRPr>
            </a:lvl4pPr>
            <a:lvl5pPr>
              <a:defRPr>
                <a:latin typeface="Aptos" panose="020B00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19DAC-510E-420F-8373-A9BD6EBD4508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53B77-8AC8-4B76-9015-D0A47068E269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3EF8D06-8215-56B8-E9B5-E44AB2944CC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5937361"/>
            <a:ext cx="1357361" cy="918559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AE289C1-D017-2A12-5DFE-F240437CDCF8}"/>
              </a:ext>
            </a:extLst>
          </p:cNvPr>
          <p:cNvCxnSpPr>
            <a:cxnSpLocks/>
          </p:cNvCxnSpPr>
          <p:nvPr userDrawn="1"/>
        </p:nvCxnSpPr>
        <p:spPr>
          <a:xfrm>
            <a:off x="1184005" y="6398720"/>
            <a:ext cx="7959995" cy="0"/>
          </a:xfrm>
          <a:prstGeom prst="line">
            <a:avLst/>
          </a:prstGeom>
          <a:ln w="762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75600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19DAC-510E-420F-8373-A9BD6EBD4508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53B77-8AC8-4B76-9015-D0A47068E269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C9BBE50-4697-1356-A98F-191BD39A5F9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9401" y="5937361"/>
            <a:ext cx="918559" cy="918559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5A36A4A-E59C-F57F-6919-FE13E356D696}"/>
              </a:ext>
            </a:extLst>
          </p:cNvPr>
          <p:cNvCxnSpPr>
            <a:cxnSpLocks/>
          </p:cNvCxnSpPr>
          <p:nvPr userDrawn="1"/>
        </p:nvCxnSpPr>
        <p:spPr>
          <a:xfrm>
            <a:off x="1184005" y="6398720"/>
            <a:ext cx="7959995" cy="0"/>
          </a:xfrm>
          <a:prstGeom prst="line">
            <a:avLst/>
          </a:prstGeom>
          <a:ln w="762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92930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6DB0FD6-C353-9F7C-760C-CB51353DE6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9401" y="5937361"/>
            <a:ext cx="918559" cy="918559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14A0627-C8BA-AE31-E577-2324E4A55AAC}"/>
              </a:ext>
            </a:extLst>
          </p:cNvPr>
          <p:cNvCxnSpPr>
            <a:cxnSpLocks/>
          </p:cNvCxnSpPr>
          <p:nvPr userDrawn="1"/>
        </p:nvCxnSpPr>
        <p:spPr>
          <a:xfrm>
            <a:off x="1184005" y="6398720"/>
            <a:ext cx="7959995" cy="0"/>
          </a:xfrm>
          <a:prstGeom prst="line">
            <a:avLst/>
          </a:prstGeom>
          <a:ln w="762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920492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>
                <a:latin typeface="Aptos Black" panose="020B00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>
                <a:latin typeface="Aptos" panose="020B00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19DAC-510E-420F-8373-A9BD6EBD4508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53B77-8AC8-4B76-9015-D0A47068E269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DD72BC3-0819-9C78-A76B-11B689675C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9401" y="5937361"/>
            <a:ext cx="918559" cy="918559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9DBA908-D135-3E44-353B-0ABDCED8E561}"/>
              </a:ext>
            </a:extLst>
          </p:cNvPr>
          <p:cNvCxnSpPr>
            <a:cxnSpLocks/>
          </p:cNvCxnSpPr>
          <p:nvPr userDrawn="1"/>
        </p:nvCxnSpPr>
        <p:spPr>
          <a:xfrm>
            <a:off x="1184005" y="6398720"/>
            <a:ext cx="7959995" cy="0"/>
          </a:xfrm>
          <a:prstGeom prst="line">
            <a:avLst/>
          </a:prstGeom>
          <a:ln w="762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14703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19DAC-510E-420F-8373-A9BD6EBD4508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53B77-8AC8-4B76-9015-D0A47068E2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515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19DAC-510E-420F-8373-A9BD6EBD4508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53B77-8AC8-4B76-9015-D0A47068E2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1351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219DAC-510E-420F-8373-A9BD6EBD4508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553B77-8AC8-4B76-9015-D0A47068E2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08443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75" r:id="rId3"/>
    <p:sldLayoutId id="2147483672" r:id="rId4"/>
    <p:sldLayoutId id="2147483673" r:id="rId5"/>
    <p:sldLayoutId id="2147483674" r:id="rId6"/>
    <p:sldLayoutId id="2147483664" r:id="rId7"/>
    <p:sldLayoutId id="2147483666" r:id="rId8"/>
    <p:sldLayoutId id="2147483667" r:id="rId9"/>
    <p:sldLayoutId id="2147483669" r:id="rId10"/>
    <p:sldLayoutId id="2147483671" r:id="rId11"/>
    <p:sldLayoutId id="214748367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mailto:sreyes@edafl.com" TargetMode="External"/><Relationship Id="rId2" Type="http://schemas.openxmlformats.org/officeDocument/2006/relationships/hyperlink" Target="http://edafl.com/neighborhoodworkshops" TargetMode="Externa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66CC7CE-69CF-47E7-A16F-160E9AFB38F3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/>
          <p:nvPr/>
        </p:nvSpPr>
        <p:spPr>
          <a:xfrm>
            <a:off x="849151" y="4032816"/>
            <a:ext cx="785209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Arial Black" panose="020B0A04020102020204" pitchFamily="34" charset="0"/>
                <a:ea typeface="Segoe UI Black" panose="020B0A02040204020203" pitchFamily="34" charset="0"/>
              </a:rPr>
              <a:t>Gerber Collision – </a:t>
            </a:r>
          </a:p>
          <a:p>
            <a:pPr algn="ctr"/>
            <a:r>
              <a:rPr lang="en-US" sz="4000" dirty="0">
                <a:latin typeface="Arial Black" panose="020B0A04020102020204" pitchFamily="34" charset="0"/>
                <a:ea typeface="Segoe UI Black" panose="020B0A02040204020203" pitchFamily="34" charset="0"/>
              </a:rPr>
              <a:t>Site Plan and Replat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2841521-BC7F-05B6-8450-6FD3AE3982C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  <a:latin typeface="Arial Black" panose="020B0A04020102020204" pitchFamily="34" charset="0"/>
                <a:ea typeface="Segoe UI Black" panose="020B0A02040204020203" pitchFamily="34" charset="0"/>
              </a:rPr>
              <a:t>Gerber Collision – </a:t>
            </a:r>
            <a:br>
              <a:rPr lang="en-US" dirty="0">
                <a:solidFill>
                  <a:schemeClr val="bg1"/>
                </a:solidFill>
                <a:latin typeface="Arial Black" panose="020B0A04020102020204" pitchFamily="34" charset="0"/>
                <a:ea typeface="Segoe UI Black" panose="020B0A02040204020203" pitchFamily="34" charset="0"/>
              </a:rPr>
            </a:br>
            <a:r>
              <a:rPr lang="en-US" dirty="0">
                <a:solidFill>
                  <a:schemeClr val="bg1"/>
                </a:solidFill>
                <a:latin typeface="Arial Black" panose="020B0A04020102020204" pitchFamily="34" charset="0"/>
                <a:ea typeface="Segoe UI Black" panose="020B0A02040204020203" pitchFamily="34" charset="0"/>
              </a:rPr>
              <a:t>Site Plan and Replat</a:t>
            </a:r>
            <a:br>
              <a:rPr lang="en-US" dirty="0">
                <a:solidFill>
                  <a:schemeClr val="bg1"/>
                </a:solidFill>
                <a:latin typeface="Arial Black" panose="020B0A04020102020204" pitchFamily="34" charset="0"/>
                <a:ea typeface="Segoe UI Black" panose="020B0A02040204020203" pitchFamily="34" charset="0"/>
              </a:rPr>
            </a:b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88B5BA6-96B0-4615-91E2-B5D0110561CB}"/>
              </a:ext>
            </a:extLst>
          </p:cNvPr>
          <p:cNvSpPr txBox="1"/>
          <p:nvPr/>
        </p:nvSpPr>
        <p:spPr>
          <a:xfrm>
            <a:off x="849151" y="5156200"/>
            <a:ext cx="78520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Neighborhood Workshop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1F19A5A-AB72-4B14-B766-E6B9540AD2F1}"/>
              </a:ext>
            </a:extLst>
          </p:cNvPr>
          <p:cNvSpPr txBox="1"/>
          <p:nvPr/>
        </p:nvSpPr>
        <p:spPr>
          <a:xfrm>
            <a:off x="823751" y="5746115"/>
            <a:ext cx="78520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October 12, 2026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C2316BEA-0246-D469-BE61-DD74B94009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592002" y="6426016"/>
            <a:ext cx="7959995" cy="0"/>
          </a:xfrm>
          <a:prstGeom prst="line">
            <a:avLst/>
          </a:prstGeom>
          <a:ln w="762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 descr="eda logo over aerial view of city of gainesville">
            <a:extLst>
              <a:ext uri="{FF2B5EF4-FFF2-40B4-BE49-F238E27FC236}">
                <a16:creationId xmlns:a16="http://schemas.microsoft.com/office/drawing/2014/main" id="{B3FC80A5-6F38-7727-427E-622F3A769B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7506" y="463479"/>
            <a:ext cx="3488986" cy="3458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3881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69BC62-6E47-431C-9138-81FDB3A11A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Black" panose="020B0A04020102020204" pitchFamily="34" charset="0"/>
              </a:rPr>
              <a:t>Meeting Guidelines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68D82E-73B3-4492-8095-20FA4D377C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meeting is informational only</a:t>
            </a:r>
          </a:p>
          <a:p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 is required as a part of the City of Gainesville review process</a:t>
            </a:r>
          </a:p>
          <a:p>
            <a:pPr marL="0" indent="0">
              <a:buNone/>
            </a:pPr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 have been muted upon entering</a:t>
            </a:r>
          </a:p>
          <a:p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you have a question, either:</a:t>
            </a:r>
          </a:p>
          <a:p>
            <a:pPr lvl="1"/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Unmute yourself to speak</a:t>
            </a:r>
          </a:p>
          <a:p>
            <a:pPr lvl="1"/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Type your question in the chat box</a:t>
            </a:r>
          </a:p>
        </p:txBody>
      </p:sp>
      <p:pic>
        <p:nvPicPr>
          <p:cNvPr id="1026" name="Picture 2" descr="zoom toolbar with callouts for mute/unmute button and chat button">
            <a:extLst>
              <a:ext uri="{FF2B5EF4-FFF2-40B4-BE49-F238E27FC236}">
                <a16:creationId xmlns:a16="http://schemas.microsoft.com/office/drawing/2014/main" id="{210933D0-31ED-4A42-A0F2-998B71FCE06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415"/>
          <a:stretch/>
        </p:blipFill>
        <p:spPr bwMode="auto">
          <a:xfrm>
            <a:off x="116066" y="5341779"/>
            <a:ext cx="8853764" cy="546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AC77666-94C9-4B0C-9809-8EA6F9B8F2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79143" y="5357916"/>
            <a:ext cx="375618" cy="514303"/>
          </a:xfrm>
          <a:prstGeom prst="rect">
            <a:avLst/>
          </a:prstGeom>
          <a:solidFill>
            <a:srgbClr val="FFFF00">
              <a:alpha val="25882"/>
            </a:srgb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4BBE769-3665-4414-9A81-3C35B4008F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09747" y="5341779"/>
            <a:ext cx="375618" cy="514303"/>
          </a:xfrm>
          <a:prstGeom prst="rect">
            <a:avLst/>
          </a:prstGeom>
          <a:solidFill>
            <a:srgbClr val="FFFF00">
              <a:alpha val="25882"/>
            </a:srgb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195926B-43A0-4C6E-8586-D03185EFDD32}"/>
              </a:ext>
            </a:extLst>
          </p:cNvPr>
          <p:cNvSpPr txBox="1"/>
          <p:nvPr/>
        </p:nvSpPr>
        <p:spPr>
          <a:xfrm>
            <a:off x="116066" y="5038314"/>
            <a:ext cx="6685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ym typeface="Wingdings" panose="05000000000000000000" pitchFamily="2" charset="2"/>
              </a:rPr>
              <a:t>     </a:t>
            </a:r>
            <a:r>
              <a:rPr lang="en-US" dirty="0">
                <a:solidFill>
                  <a:srgbClr val="FF0000"/>
                </a:solidFill>
                <a:sym typeface="Wingdings" panose="05000000000000000000" pitchFamily="2" charset="2"/>
              </a:rPr>
              <a:t>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/>
              <a:t>UNMUTE/MUTE 					    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>
                <a:solidFill>
                  <a:srgbClr val="FF0000"/>
                </a:solidFill>
                <a:sym typeface="Wingdings" panose="05000000000000000000" pitchFamily="2" charset="2"/>
              </a:rPr>
              <a:t> </a:t>
            </a:r>
            <a:r>
              <a:rPr lang="en-US" dirty="0"/>
              <a:t>CHAT</a:t>
            </a:r>
          </a:p>
        </p:txBody>
      </p:sp>
    </p:spTree>
    <p:extLst>
      <p:ext uri="{BB962C8B-B14F-4D97-AF65-F5344CB8AC3E}">
        <p14:creationId xmlns:p14="http://schemas.microsoft.com/office/powerpoint/2010/main" val="30107762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CF62CC2-03F1-4B65-A8F6-81A2012F06BB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78680" y="459279"/>
            <a:ext cx="7852097" cy="64633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+mn-cs"/>
              </a:rPr>
              <a:t>Property Summary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90D0B44-B041-43B8-A81E-2703CD1E397D}"/>
              </a:ext>
            </a:extLst>
          </p:cNvPr>
          <p:cNvSpPr txBox="1"/>
          <p:nvPr/>
        </p:nvSpPr>
        <p:spPr>
          <a:xfrm>
            <a:off x="379143" y="1047182"/>
            <a:ext cx="7852097" cy="5574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Tax Parcel Number: 07240-045-000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Location: 4600 block of SW 40th Boulevard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Future Land Use Map Designation:  Industrial and Conservation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Zoning District:  Business Industrial and Conservation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Two proposed applications: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A Development Plan application for an approx. 16,600 SF automotive repair facility with associated infrastructure improvements.</a:t>
            </a:r>
            <a:endParaRPr lang="en-US" sz="2800" dirty="0"/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A Replat/Final Plat to redefine lot boundaries and create a lot for the development area.</a:t>
            </a:r>
            <a:endParaRPr lang="en-US" sz="2800" dirty="0"/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>
                  <a:lumMod val="85000"/>
                  <a:lumOff val="15000"/>
                </a:schemeClr>
              </a:solidFill>
              <a:latin typeface="Segoe UI Semilight" panose="020B0402040204020203" pitchFamily="34" charset="0"/>
              <a:ea typeface="Segoe UI Black" panose="020B0A02040204020203" pitchFamily="34" charset="0"/>
              <a:cs typeface="Segoe UI Semilight" panose="020B0402040204020203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C7216C2-74BB-EF44-1F4C-8D1FE4F753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1869" y="4398182"/>
            <a:ext cx="5334771" cy="4001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0172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CF62CC2-03F1-4B65-A8F6-81A2012F06BB}"/>
              </a:ext>
            </a:extLst>
          </p:cNvPr>
          <p:cNvSpPr txBox="1"/>
          <p:nvPr/>
        </p:nvSpPr>
        <p:spPr>
          <a:xfrm>
            <a:off x="207238" y="64551"/>
            <a:ext cx="78520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Black" panose="020B0A04020102020204" pitchFamily="34" charset="0"/>
                <a:ea typeface="Segoe UI Black" panose="020B0A02040204020203" pitchFamily="34" charset="0"/>
              </a:rPr>
              <a:t>Location Map</a:t>
            </a:r>
          </a:p>
        </p:txBody>
      </p:sp>
      <p:pic>
        <p:nvPicPr>
          <p:cNvPr id="8" name="Picture 7" descr="aerial map with parcel outline of project area">
            <a:extLst>
              <a:ext uri="{FF2B5EF4-FFF2-40B4-BE49-F238E27FC236}">
                <a16:creationId xmlns:a16="http://schemas.microsoft.com/office/drawing/2014/main" id="{C0BA9B62-A0C9-ADCA-2160-26FB4034BF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612" y="604911"/>
            <a:ext cx="8936762" cy="6197025"/>
          </a:xfrm>
          <a:prstGeom prst="rect">
            <a:avLst/>
          </a:prstGeom>
        </p:spPr>
      </p:pic>
      <p:sp>
        <p:nvSpPr>
          <p:cNvPr id="12" name="Speech Bubble: Rectangle 11">
            <a:extLst>
              <a:ext uri="{FF2B5EF4-FFF2-40B4-BE49-F238E27FC236}">
                <a16:creationId xmlns:a16="http://schemas.microsoft.com/office/drawing/2014/main" id="{CA321521-A89F-98FB-AB93-7C49314ACAF1}"/>
              </a:ext>
            </a:extLst>
          </p:cNvPr>
          <p:cNvSpPr/>
          <p:nvPr/>
        </p:nvSpPr>
        <p:spPr>
          <a:xfrm rot="3187337">
            <a:off x="452704" y="2555162"/>
            <a:ext cx="1907219" cy="301841"/>
          </a:xfrm>
          <a:prstGeom prst="wedgeRectCallout">
            <a:avLst>
              <a:gd name="adj1" fmla="val -21996"/>
              <a:gd name="adj2" fmla="val 20500"/>
            </a:avLst>
          </a:prstGeom>
          <a:solidFill>
            <a:srgbClr val="3DA248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Interstate 75</a:t>
            </a:r>
          </a:p>
        </p:txBody>
      </p:sp>
      <p:sp>
        <p:nvSpPr>
          <p:cNvPr id="14" name="Speech Bubble: Rectangle 13">
            <a:extLst>
              <a:ext uri="{FF2B5EF4-FFF2-40B4-BE49-F238E27FC236}">
                <a16:creationId xmlns:a16="http://schemas.microsoft.com/office/drawing/2014/main" id="{9C500399-4A8F-3CD0-2546-B9709B17394E}"/>
              </a:ext>
            </a:extLst>
          </p:cNvPr>
          <p:cNvSpPr/>
          <p:nvPr/>
        </p:nvSpPr>
        <p:spPr>
          <a:xfrm rot="3222850">
            <a:off x="2465470" y="4558353"/>
            <a:ext cx="1457118" cy="342826"/>
          </a:xfrm>
          <a:prstGeom prst="wedgeRectCallout">
            <a:avLst>
              <a:gd name="adj1" fmla="val -21996"/>
              <a:gd name="adj2" fmla="val 20500"/>
            </a:avLst>
          </a:prstGeom>
          <a:solidFill>
            <a:srgbClr val="3DA248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SW 40th Blvd</a:t>
            </a:r>
          </a:p>
        </p:txBody>
      </p:sp>
      <p:sp>
        <p:nvSpPr>
          <p:cNvPr id="16" name="Speech Bubble: Rectangle 15">
            <a:extLst>
              <a:ext uri="{FF2B5EF4-FFF2-40B4-BE49-F238E27FC236}">
                <a16:creationId xmlns:a16="http://schemas.microsoft.com/office/drawing/2014/main" id="{84DC70A8-373D-ECCC-C428-F7A641104A02}"/>
              </a:ext>
            </a:extLst>
          </p:cNvPr>
          <p:cNvSpPr/>
          <p:nvPr/>
        </p:nvSpPr>
        <p:spPr>
          <a:xfrm rot="20377662">
            <a:off x="5164424" y="5906397"/>
            <a:ext cx="1531822" cy="301841"/>
          </a:xfrm>
          <a:prstGeom prst="wedgeRectCallout">
            <a:avLst>
              <a:gd name="adj1" fmla="val -21996"/>
              <a:gd name="adj2" fmla="val 20500"/>
            </a:avLst>
          </a:prstGeom>
          <a:solidFill>
            <a:srgbClr val="3DA248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SW 47th Ave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77166BF-8B07-3DF0-D0E7-F8F0B69FF9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-1325563"/>
            <a:ext cx="78867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Location Map</a:t>
            </a:r>
          </a:p>
        </p:txBody>
      </p:sp>
    </p:spTree>
    <p:extLst>
      <p:ext uri="{BB962C8B-B14F-4D97-AF65-F5344CB8AC3E}">
        <p14:creationId xmlns:p14="http://schemas.microsoft.com/office/powerpoint/2010/main" val="4154977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07018CC8-518E-6FB0-2FD1-BC94C72BF5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027675">
            <a:off x="3306663" y="5158154"/>
            <a:ext cx="2530671" cy="261904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CF62CC2-03F1-4B65-A8F6-81A2012F06BB}"/>
              </a:ext>
            </a:extLst>
          </p:cNvPr>
          <p:cNvSpPr txBox="1"/>
          <p:nvPr/>
        </p:nvSpPr>
        <p:spPr>
          <a:xfrm>
            <a:off x="249441" y="318655"/>
            <a:ext cx="78520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Black" panose="020B0A040201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Conceptual Site Plan</a:t>
            </a:r>
          </a:p>
        </p:txBody>
      </p:sp>
      <p:pic>
        <p:nvPicPr>
          <p:cNvPr id="4" name="Picture 3" descr="conceptual site plan for the project with building area, parking area and stormwater facilities shown">
            <a:extLst>
              <a:ext uri="{FF2B5EF4-FFF2-40B4-BE49-F238E27FC236}">
                <a16:creationId xmlns:a16="http://schemas.microsoft.com/office/drawing/2014/main" id="{D6F588CB-634A-0AB2-9C69-6D0D19BD49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89604"/>
            <a:ext cx="9144000" cy="598032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50A2C14-C561-D5AC-169D-34BA1527CA54}"/>
              </a:ext>
            </a:extLst>
          </p:cNvPr>
          <p:cNvSpPr txBox="1"/>
          <p:nvPr/>
        </p:nvSpPr>
        <p:spPr>
          <a:xfrm>
            <a:off x="5405192" y="3328718"/>
            <a:ext cx="145984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Building Area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EE23000-7AA6-2AA5-9EF2-72677FD2ED65}"/>
              </a:ext>
            </a:extLst>
          </p:cNvPr>
          <p:cNvSpPr txBox="1"/>
          <p:nvPr/>
        </p:nvSpPr>
        <p:spPr>
          <a:xfrm>
            <a:off x="1562368" y="2732146"/>
            <a:ext cx="1290931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Stormwater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AFD1420-C491-718C-6E3F-727F9D7CB3B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28650" y="-1325563"/>
            <a:ext cx="78867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Conceptual Site Plan</a:t>
            </a:r>
          </a:p>
        </p:txBody>
      </p:sp>
    </p:spTree>
    <p:extLst>
      <p:ext uri="{BB962C8B-B14F-4D97-AF65-F5344CB8AC3E}">
        <p14:creationId xmlns:p14="http://schemas.microsoft.com/office/powerpoint/2010/main" val="1944171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4D9E33-9905-B003-BEDD-EBEE62CC8F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3DAE797E-87FA-4F36-FC36-9ACF81EEDF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027675">
            <a:off x="3306663" y="5158154"/>
            <a:ext cx="2530671" cy="261904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DA3084A-BBD9-F7E6-2E5B-A61C7E388DEC}"/>
              </a:ext>
            </a:extLst>
          </p:cNvPr>
          <p:cNvSpPr txBox="1"/>
          <p:nvPr/>
        </p:nvSpPr>
        <p:spPr>
          <a:xfrm>
            <a:off x="249441" y="318655"/>
            <a:ext cx="78520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Black" panose="020B0A040201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Proposed Replat/Final Plat</a:t>
            </a:r>
          </a:p>
        </p:txBody>
      </p:sp>
      <p:pic>
        <p:nvPicPr>
          <p:cNvPr id="6" name="Picture 5" descr="map graphic of the parcel showing the proposed division into two lots, one for the project area to the south, and the second for the remaining parcel area">
            <a:extLst>
              <a:ext uri="{FF2B5EF4-FFF2-40B4-BE49-F238E27FC236}">
                <a16:creationId xmlns:a16="http://schemas.microsoft.com/office/drawing/2014/main" id="{9136F721-9CC9-050F-D6A4-7B0BC6EC7C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6498" y="880333"/>
            <a:ext cx="7095305" cy="597766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3C7A808-C6AB-6335-53FB-160A832C0E1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28650" y="-1325563"/>
            <a:ext cx="78867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Proposed Replat/Final Plat</a:t>
            </a:r>
          </a:p>
        </p:txBody>
      </p:sp>
    </p:spTree>
    <p:extLst>
      <p:ext uri="{BB962C8B-B14F-4D97-AF65-F5344CB8AC3E}">
        <p14:creationId xmlns:p14="http://schemas.microsoft.com/office/powerpoint/2010/main" val="2011305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CF62CC2-03F1-4B65-A8F6-81A2012F06BB}"/>
              </a:ext>
            </a:extLst>
          </p:cNvPr>
          <p:cNvSpPr txBox="1"/>
          <p:nvPr/>
        </p:nvSpPr>
        <p:spPr>
          <a:xfrm>
            <a:off x="338156" y="305382"/>
            <a:ext cx="442775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8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Black" panose="020B0A04020102020204" pitchFamily="34" charset="0"/>
                <a:ea typeface="Segoe UI Black" panose="020B0A02040204020203" pitchFamily="34" charset="0"/>
              </a:rPr>
              <a:t>Next Steps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90D0B44-B041-43B8-A81E-2703CD1E397D}"/>
              </a:ext>
            </a:extLst>
          </p:cNvPr>
          <p:cNvSpPr txBox="1"/>
          <p:nvPr/>
        </p:nvSpPr>
        <p:spPr>
          <a:xfrm>
            <a:off x="473344" y="1216941"/>
            <a:ext cx="8585134" cy="56558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Neighborhood Workshop – 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October 12, 2026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Development Plan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City Submittal – October 2026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Replat/Final Plat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City Submittal – November 2026</a:t>
            </a:r>
          </a:p>
          <a:p>
            <a:pPr lvl="1">
              <a:lnSpc>
                <a:spcPct val="150000"/>
              </a:lnSpc>
            </a:pPr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Presentation will be posted to: 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http://edafl.com/neighborhoodworkshops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Follow-up questions? Email 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permitting@edafl.com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 or call 352-373-3541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  <a:latin typeface="Segoe UI Semilight" panose="020B0402040204020203" pitchFamily="34" charset="0"/>
              <a:ea typeface="Segoe UI Black" panose="020B0A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53B0D6C-4E6A-AF69-9E27-286C6603B2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-1325563"/>
            <a:ext cx="78867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Next Steps</a:t>
            </a:r>
          </a:p>
        </p:txBody>
      </p:sp>
    </p:spTree>
    <p:extLst>
      <p:ext uri="{BB962C8B-B14F-4D97-AF65-F5344CB8AC3E}">
        <p14:creationId xmlns:p14="http://schemas.microsoft.com/office/powerpoint/2010/main" val="3082918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B81242E-6981-B323-4AD6-735894448F67}"/>
              </a:ext>
            </a:extLst>
          </p:cNvPr>
          <p:cNvSpPr txBox="1"/>
          <p:nvPr/>
        </p:nvSpPr>
        <p:spPr>
          <a:xfrm>
            <a:off x="2527592" y="2595577"/>
            <a:ext cx="40888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solidFill>
                  <a:schemeClr val="tx1">
                    <a:lumMod val="85000"/>
                    <a:lumOff val="15000"/>
                  </a:schemeClr>
                </a:solidFill>
                <a:latin typeface="Aptos Black" panose="020F0502020204030204" pitchFamily="34" charset="0"/>
                <a:ea typeface="Segoe UI Black" panose="020B0A02040204020203" pitchFamily="34" charset="0"/>
              </a:rPr>
              <a:t>Questions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69DCE5A-BCFA-8B9C-90B8-472F0B7DCC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131895">
            <a:off x="7883794" y="-1146821"/>
            <a:ext cx="2520412" cy="2293640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06557C59-5FF9-4D78-55E7-FCA3543FEF8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28650" y="-1325563"/>
            <a:ext cx="78867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Questions</a:t>
            </a:r>
          </a:p>
        </p:txBody>
      </p:sp>
    </p:spTree>
    <p:extLst>
      <p:ext uri="{BB962C8B-B14F-4D97-AF65-F5344CB8AC3E}">
        <p14:creationId xmlns:p14="http://schemas.microsoft.com/office/powerpoint/2010/main" val="1198448340"/>
      </p:ext>
    </p:extLst>
  </p:cSld>
  <p:clrMapOvr>
    <a:masterClrMapping/>
  </p:clrMapOvr>
</p:sld>
</file>

<file path=ppt/theme/theme1.xml><?xml version="1.0" encoding="utf-8"?>
<a:theme xmlns:a="http://schemas.openxmlformats.org/drawingml/2006/main" name="Blue and Green Circles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lue and green circles" id="{5DBF727F-03FE-46EE-85D7-5A40010546E8}" vid="{D222E58D-73AD-4F50-B7C2-451C59D6144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eda PowerPoint Template_2026</Template>
  <TotalTime>294</TotalTime>
  <Words>236</Words>
  <Application>Microsoft Office PowerPoint</Application>
  <PresentationFormat>On-screen Show (4:3)</PresentationFormat>
  <Paragraphs>46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7" baseType="lpstr">
      <vt:lpstr>Aptos</vt:lpstr>
      <vt:lpstr>Aptos Black</vt:lpstr>
      <vt:lpstr>Arial</vt:lpstr>
      <vt:lpstr>Arial Black</vt:lpstr>
      <vt:lpstr>Calibri</vt:lpstr>
      <vt:lpstr>Calibri Light</vt:lpstr>
      <vt:lpstr>Segoe UI Semilight</vt:lpstr>
      <vt:lpstr>Wingdings</vt:lpstr>
      <vt:lpstr>Blue and Green Circles</vt:lpstr>
      <vt:lpstr>Gerber Collision –  Site Plan and Replat </vt:lpstr>
      <vt:lpstr>Meeting Guidelines</vt:lpstr>
      <vt:lpstr>Property Summary</vt:lpstr>
      <vt:lpstr>Location Map</vt:lpstr>
      <vt:lpstr>Conceptual Site Plan</vt:lpstr>
      <vt:lpstr>Proposed Replat/Final Plat</vt:lpstr>
      <vt:lpstr>Next Steps</vt:lpstr>
      <vt:lpstr>Questions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Ashley Scannella</dc:creator>
  <cp:lastModifiedBy>Stephanie Sutton</cp:lastModifiedBy>
  <cp:revision>7</cp:revision>
  <dcterms:created xsi:type="dcterms:W3CDTF">2026-01-07T13:51:58Z</dcterms:created>
  <dcterms:modified xsi:type="dcterms:W3CDTF">2026-10-15T13:20:35Z</dcterms:modified>
</cp:coreProperties>
</file>